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7"/>
  </p:notesMasterIdLst>
  <p:sldIdLst>
    <p:sldId id="256" r:id="rId2"/>
    <p:sldId id="269" r:id="rId3"/>
    <p:sldId id="267" r:id="rId4"/>
    <p:sldId id="257" r:id="rId5"/>
    <p:sldId id="259" r:id="rId6"/>
    <p:sldId id="260" r:id="rId7"/>
    <p:sldId id="270" r:id="rId8"/>
    <p:sldId id="271" r:id="rId9"/>
    <p:sldId id="261" r:id="rId10"/>
    <p:sldId id="263" r:id="rId11"/>
    <p:sldId id="264" r:id="rId12"/>
    <p:sldId id="265" r:id="rId13"/>
    <p:sldId id="272" r:id="rId14"/>
    <p:sldId id="262" r:id="rId15"/>
    <p:sldId id="266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Lato" panose="020B0604020202020204" charset="0"/>
      <p:regular r:id="rId22"/>
      <p:bold r:id="rId23"/>
      <p:italic r:id="rId24"/>
      <p:boldItalic r:id="rId25"/>
    </p:embeddedFont>
    <p:embeddedFont>
      <p:font typeface="Raleway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63D0C2-B5CF-4F1C-9750-2DC8E3368780}" v="27" dt="2020-05-26T14:29:12.2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539" autoAdjust="0"/>
  </p:normalViewPr>
  <p:slideViewPr>
    <p:cSldViewPr snapToGrid="0">
      <p:cViewPr varScale="1">
        <p:scale>
          <a:sx n="101" d="100"/>
          <a:sy n="101" d="100"/>
        </p:scale>
        <p:origin x="9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remy Bergmann" userId="c2589a63-7d35-4bd4-b1d6-7fbcacc677e5" providerId="ADAL" clId="{1963D0C2-B5CF-4F1C-9750-2DC8E3368780}"/>
    <pc:docChg chg="undo custSel addSld delSld modSld delMainMaster">
      <pc:chgData name="Jeremy Bergmann" userId="c2589a63-7d35-4bd4-b1d6-7fbcacc677e5" providerId="ADAL" clId="{1963D0C2-B5CF-4F1C-9750-2DC8E3368780}" dt="2020-05-26T14:29:32.986" v="337" actId="20577"/>
      <pc:docMkLst>
        <pc:docMk/>
      </pc:docMkLst>
      <pc:sldChg chg="modSp mod">
        <pc:chgData name="Jeremy Bergmann" userId="c2589a63-7d35-4bd4-b1d6-7fbcacc677e5" providerId="ADAL" clId="{1963D0C2-B5CF-4F1C-9750-2DC8E3368780}" dt="2020-05-26T14:11:46.675" v="24" actId="14100"/>
        <pc:sldMkLst>
          <pc:docMk/>
          <pc:sldMk cId="0" sldId="257"/>
        </pc:sldMkLst>
        <pc:spChg chg="mod">
          <ac:chgData name="Jeremy Bergmann" userId="c2589a63-7d35-4bd4-b1d6-7fbcacc677e5" providerId="ADAL" clId="{1963D0C2-B5CF-4F1C-9750-2DC8E3368780}" dt="2020-05-26T14:11:46.675" v="24" actId="14100"/>
          <ac:spMkLst>
            <pc:docMk/>
            <pc:sldMk cId="0" sldId="257"/>
            <ac:spMk id="186" creationId="{00000000-0000-0000-0000-000000000000}"/>
          </ac:spMkLst>
        </pc:spChg>
        <pc:spChg chg="mod">
          <ac:chgData name="Jeremy Bergmann" userId="c2589a63-7d35-4bd4-b1d6-7fbcacc677e5" providerId="ADAL" clId="{1963D0C2-B5CF-4F1C-9750-2DC8E3368780}" dt="2020-05-26T14:10:19.379" v="23" actId="1036"/>
          <ac:spMkLst>
            <pc:docMk/>
            <pc:sldMk cId="0" sldId="257"/>
            <ac:spMk id="188" creationId="{00000000-0000-0000-0000-000000000000}"/>
          </ac:spMkLst>
        </pc:spChg>
      </pc:sldChg>
      <pc:sldChg chg="del">
        <pc:chgData name="Jeremy Bergmann" userId="c2589a63-7d35-4bd4-b1d6-7fbcacc677e5" providerId="ADAL" clId="{1963D0C2-B5CF-4F1C-9750-2DC8E3368780}" dt="2020-05-26T13:17:53.031" v="0" actId="47"/>
        <pc:sldMkLst>
          <pc:docMk/>
          <pc:sldMk cId="0" sldId="258"/>
        </pc:sldMkLst>
      </pc:sldChg>
      <pc:sldChg chg="addSp delSp modSp add del mod">
        <pc:chgData name="Jeremy Bergmann" userId="c2589a63-7d35-4bd4-b1d6-7fbcacc677e5" providerId="ADAL" clId="{1963D0C2-B5CF-4F1C-9750-2DC8E3368780}" dt="2020-05-26T14:29:32.986" v="337" actId="20577"/>
        <pc:sldMkLst>
          <pc:docMk/>
          <pc:sldMk cId="0" sldId="267"/>
        </pc:sldMkLst>
        <pc:spChg chg="add del mod">
          <ac:chgData name="Jeremy Bergmann" userId="c2589a63-7d35-4bd4-b1d6-7fbcacc677e5" providerId="ADAL" clId="{1963D0C2-B5CF-4F1C-9750-2DC8E3368780}" dt="2020-05-26T14:13:03.194" v="38"/>
          <ac:spMkLst>
            <pc:docMk/>
            <pc:sldMk cId="0" sldId="267"/>
            <ac:spMk id="2" creationId="{435AB8BC-C234-415C-9613-CC4D72DD9EF3}"/>
          </ac:spMkLst>
        </pc:spChg>
        <pc:spChg chg="add del mod">
          <ac:chgData name="Jeremy Bergmann" userId="c2589a63-7d35-4bd4-b1d6-7fbcacc677e5" providerId="ADAL" clId="{1963D0C2-B5CF-4F1C-9750-2DC8E3368780}" dt="2020-05-26T14:13:27.188" v="43"/>
          <ac:spMkLst>
            <pc:docMk/>
            <pc:sldMk cId="0" sldId="267"/>
            <ac:spMk id="3" creationId="{7795D1AD-CED1-4DAA-B161-52B4E339A829}"/>
          </ac:spMkLst>
        </pc:spChg>
        <pc:spChg chg="add mod">
          <ac:chgData name="Jeremy Bergmann" userId="c2589a63-7d35-4bd4-b1d6-7fbcacc677e5" providerId="ADAL" clId="{1963D0C2-B5CF-4F1C-9750-2DC8E3368780}" dt="2020-05-26T14:08:49.856" v="4" actId="571"/>
          <ac:spMkLst>
            <pc:docMk/>
            <pc:sldMk cId="0" sldId="267"/>
            <ac:spMk id="7" creationId="{CBA50CBE-1098-4CA0-8B39-9F0E89868F7D}"/>
          </ac:spMkLst>
        </pc:spChg>
        <pc:spChg chg="add del mod">
          <ac:chgData name="Jeremy Bergmann" userId="c2589a63-7d35-4bd4-b1d6-7fbcacc677e5" providerId="ADAL" clId="{1963D0C2-B5CF-4F1C-9750-2DC8E3368780}" dt="2020-05-26T14:21:10.596" v="153" actId="478"/>
          <ac:spMkLst>
            <pc:docMk/>
            <pc:sldMk cId="0" sldId="267"/>
            <ac:spMk id="9" creationId="{FF4A42CF-A181-4334-9B7A-6828454C18D8}"/>
          </ac:spMkLst>
        </pc:spChg>
        <pc:spChg chg="mod">
          <ac:chgData name="Jeremy Bergmann" userId="c2589a63-7d35-4bd4-b1d6-7fbcacc677e5" providerId="ADAL" clId="{1963D0C2-B5CF-4F1C-9750-2DC8E3368780}" dt="2020-05-26T14:11:59.458" v="25" actId="20577"/>
          <ac:spMkLst>
            <pc:docMk/>
            <pc:sldMk cId="0" sldId="267"/>
            <ac:spMk id="197" creationId="{00000000-0000-0000-0000-000000000000}"/>
          </ac:spMkLst>
        </pc:spChg>
        <pc:spChg chg="del">
          <ac:chgData name="Jeremy Bergmann" userId="c2589a63-7d35-4bd4-b1d6-7fbcacc677e5" providerId="ADAL" clId="{1963D0C2-B5CF-4F1C-9750-2DC8E3368780}" dt="2020-05-26T14:26:12.850" v="244" actId="478"/>
          <ac:spMkLst>
            <pc:docMk/>
            <pc:sldMk cId="0" sldId="267"/>
            <ac:spMk id="198" creationId="{00000000-0000-0000-0000-000000000000}"/>
          </ac:spMkLst>
        </pc:spChg>
        <pc:spChg chg="del mod">
          <ac:chgData name="Jeremy Bergmann" userId="c2589a63-7d35-4bd4-b1d6-7fbcacc677e5" providerId="ADAL" clId="{1963D0C2-B5CF-4F1C-9750-2DC8E3368780}" dt="2020-05-26T14:21:11.397" v="154" actId="478"/>
          <ac:spMkLst>
            <pc:docMk/>
            <pc:sldMk cId="0" sldId="267"/>
            <ac:spMk id="199" creationId="{00000000-0000-0000-0000-000000000000}"/>
          </ac:spMkLst>
        </pc:spChg>
        <pc:spChg chg="mod">
          <ac:chgData name="Jeremy Bergmann" userId="c2589a63-7d35-4bd4-b1d6-7fbcacc677e5" providerId="ADAL" clId="{1963D0C2-B5CF-4F1C-9750-2DC8E3368780}" dt="2020-05-26T14:29:32.986" v="337" actId="20577"/>
          <ac:spMkLst>
            <pc:docMk/>
            <pc:sldMk cId="0" sldId="267"/>
            <ac:spMk id="200" creationId="{00000000-0000-0000-0000-000000000000}"/>
          </ac:spMkLst>
        </pc:spChg>
        <pc:spChg chg="del mod">
          <ac:chgData name="Jeremy Bergmann" userId="c2589a63-7d35-4bd4-b1d6-7fbcacc677e5" providerId="ADAL" clId="{1963D0C2-B5CF-4F1C-9750-2DC8E3368780}" dt="2020-05-26T14:20:56.978" v="151" actId="478"/>
          <ac:spMkLst>
            <pc:docMk/>
            <pc:sldMk cId="0" sldId="267"/>
            <ac:spMk id="201" creationId="{00000000-0000-0000-0000-000000000000}"/>
          </ac:spMkLst>
        </pc:spChg>
        <pc:picChg chg="add del mod">
          <ac:chgData name="Jeremy Bergmann" userId="c2589a63-7d35-4bd4-b1d6-7fbcacc677e5" providerId="ADAL" clId="{1963D0C2-B5CF-4F1C-9750-2DC8E3368780}" dt="2020-05-26T14:28:32.768" v="320" actId="478"/>
          <ac:picMkLst>
            <pc:docMk/>
            <pc:sldMk cId="0" sldId="267"/>
            <ac:picMk id="4" creationId="{8EBA1091-2EDC-40B3-A912-DA5AE6A74522}"/>
          </ac:picMkLst>
        </pc:picChg>
        <pc:picChg chg="add mod">
          <ac:chgData name="Jeremy Bergmann" userId="c2589a63-7d35-4bd4-b1d6-7fbcacc677e5" providerId="ADAL" clId="{1963D0C2-B5CF-4F1C-9750-2DC8E3368780}" dt="2020-05-26T14:28:38.774" v="322" actId="1076"/>
          <ac:picMkLst>
            <pc:docMk/>
            <pc:sldMk cId="0" sldId="267"/>
            <ac:picMk id="5" creationId="{B8D909CA-EA2D-4E39-8E60-7C6B6FEC8725}"/>
          </ac:picMkLst>
        </pc:picChg>
        <pc:picChg chg="add mod">
          <ac:chgData name="Jeremy Bergmann" userId="c2589a63-7d35-4bd4-b1d6-7fbcacc677e5" providerId="ADAL" clId="{1963D0C2-B5CF-4F1C-9750-2DC8E3368780}" dt="2020-05-26T14:29:19.010" v="328" actId="1076"/>
          <ac:picMkLst>
            <pc:docMk/>
            <pc:sldMk cId="0" sldId="267"/>
            <ac:picMk id="6" creationId="{87D65709-38D8-43FE-8842-D4FE68BA9BD6}"/>
          </ac:picMkLst>
        </pc:picChg>
        <pc:picChg chg="add del mod">
          <ac:chgData name="Jeremy Bergmann" userId="c2589a63-7d35-4bd4-b1d6-7fbcacc677e5" providerId="ADAL" clId="{1963D0C2-B5CF-4F1C-9750-2DC8E3368780}" dt="2020-05-26T14:27:52.384" v="311" actId="478"/>
          <ac:picMkLst>
            <pc:docMk/>
            <pc:sldMk cId="0" sldId="267"/>
            <ac:picMk id="1026" creationId="{BE0ED252-85C4-42E2-924F-E4E254B2097D}"/>
          </ac:picMkLst>
        </pc:picChg>
      </pc:sldChg>
      <pc:sldChg chg="modSp add del mod">
        <pc:chgData name="Jeremy Bergmann" userId="c2589a63-7d35-4bd4-b1d6-7fbcacc677e5" providerId="ADAL" clId="{1963D0C2-B5CF-4F1C-9750-2DC8E3368780}" dt="2020-05-26T14:20:44.504" v="128" actId="47"/>
        <pc:sldMkLst>
          <pc:docMk/>
          <pc:sldMk cId="3531225892" sldId="268"/>
        </pc:sldMkLst>
        <pc:spChg chg="mod">
          <ac:chgData name="Jeremy Bergmann" userId="c2589a63-7d35-4bd4-b1d6-7fbcacc677e5" providerId="ADAL" clId="{1963D0C2-B5CF-4F1C-9750-2DC8E3368780}" dt="2020-05-26T14:20:31.604" v="126" actId="20577"/>
          <ac:spMkLst>
            <pc:docMk/>
            <pc:sldMk cId="3531225892" sldId="268"/>
            <ac:spMk id="197" creationId="{00000000-0000-0000-0000-000000000000}"/>
          </ac:spMkLst>
        </pc:spChg>
      </pc:sldChg>
      <pc:sldChg chg="modSp add mod">
        <pc:chgData name="Jeremy Bergmann" userId="c2589a63-7d35-4bd4-b1d6-7fbcacc677e5" providerId="ADAL" clId="{1963D0C2-B5CF-4F1C-9750-2DC8E3368780}" dt="2020-05-26T14:20:51.066" v="150" actId="20577"/>
        <pc:sldMkLst>
          <pc:docMk/>
          <pc:sldMk cId="0" sldId="269"/>
        </pc:sldMkLst>
        <pc:spChg chg="mod">
          <ac:chgData name="Jeremy Bergmann" userId="c2589a63-7d35-4bd4-b1d6-7fbcacc677e5" providerId="ADAL" clId="{1963D0C2-B5CF-4F1C-9750-2DC8E3368780}" dt="2020-05-26T14:20:51.066" v="150" actId="20577"/>
          <ac:spMkLst>
            <pc:docMk/>
            <pc:sldMk cId="0" sldId="269"/>
            <ac:spMk id="197" creationId="{00000000-0000-0000-0000-000000000000}"/>
          </ac:spMkLst>
        </pc:spChg>
      </pc:sldChg>
      <pc:sldMasterChg chg="del delSldLayout">
        <pc:chgData name="Jeremy Bergmann" userId="c2589a63-7d35-4bd4-b1d6-7fbcacc677e5" providerId="ADAL" clId="{1963D0C2-B5CF-4F1C-9750-2DC8E3368780}" dt="2020-05-26T13:17:53.031" v="0" actId="47"/>
        <pc:sldMasterMkLst>
          <pc:docMk/>
          <pc:sldMasterMk cId="0" sldId="2147483673"/>
        </pc:sldMasterMkLst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60"/>
          </pc:sldLayoutMkLst>
        </pc:sldLayoutChg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61"/>
          </pc:sldLayoutMkLst>
        </pc:sldLayoutChg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62"/>
          </pc:sldLayoutMkLst>
        </pc:sldLayoutChg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63"/>
          </pc:sldLayoutMkLst>
        </pc:sldLayoutChg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64"/>
          </pc:sldLayoutMkLst>
        </pc:sldLayoutChg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65"/>
          </pc:sldLayoutMkLst>
        </pc:sldLayoutChg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66"/>
          </pc:sldLayoutMkLst>
        </pc:sldLayoutChg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67"/>
          </pc:sldLayoutMkLst>
        </pc:sldLayoutChg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68"/>
          </pc:sldLayoutMkLst>
        </pc:sldLayoutChg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69"/>
          </pc:sldLayoutMkLst>
        </pc:sldLayoutChg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70"/>
          </pc:sldLayoutMkLst>
        </pc:sldLayoutChg>
        <pc:sldLayoutChg chg="del">
          <pc:chgData name="Jeremy Bergmann" userId="c2589a63-7d35-4bd4-b1d6-7fbcacc677e5" providerId="ADAL" clId="{1963D0C2-B5CF-4F1C-9750-2DC8E3368780}" dt="2020-05-26T13:17:53.031" v="0" actId="47"/>
          <pc:sldLayoutMkLst>
            <pc:docMk/>
            <pc:sldMasterMk cId="0" sldId="2147483673"/>
            <pc:sldLayoutMk cId="0" sldId="2147483671"/>
          </pc:sldLayoutMkLst>
        </pc:sldLayoutChg>
      </pc:sldMasterChg>
    </pc:docChg>
  </pc:docChgLst>
  <pc:docChgLst>
    <pc:chgData name="Jeremy Bergmann" userId="c2589a63-7d35-4bd4-b1d6-7fbcacc677e5" providerId="ADAL" clId="{18B4C70C-7396-4628-90A7-3BDDEE7D09E6}"/>
    <pc:docChg chg="modSld">
      <pc:chgData name="Jeremy Bergmann" userId="c2589a63-7d35-4bd4-b1d6-7fbcacc677e5" providerId="ADAL" clId="{18B4C70C-7396-4628-90A7-3BDDEE7D09E6}" dt="2020-05-26T14:41:40.798" v="27" actId="20577"/>
      <pc:docMkLst>
        <pc:docMk/>
      </pc:docMkLst>
      <pc:sldChg chg="modSp mod">
        <pc:chgData name="Jeremy Bergmann" userId="c2589a63-7d35-4bd4-b1d6-7fbcacc677e5" providerId="ADAL" clId="{18B4C70C-7396-4628-90A7-3BDDEE7D09E6}" dt="2020-05-26T14:41:14.745" v="21" actId="20577"/>
        <pc:sldMkLst>
          <pc:docMk/>
          <pc:sldMk cId="0" sldId="256"/>
        </pc:sldMkLst>
        <pc:spChg chg="mod">
          <ac:chgData name="Jeremy Bergmann" userId="c2589a63-7d35-4bd4-b1d6-7fbcacc677e5" providerId="ADAL" clId="{18B4C70C-7396-4628-90A7-3BDDEE7D09E6}" dt="2020-05-26T14:41:14.745" v="21" actId="20577"/>
          <ac:spMkLst>
            <pc:docMk/>
            <pc:sldMk cId="0" sldId="256"/>
            <ac:spMk id="179" creationId="{00000000-0000-0000-0000-000000000000}"/>
          </ac:spMkLst>
        </pc:spChg>
      </pc:sldChg>
      <pc:sldChg chg="modSp mod">
        <pc:chgData name="Jeremy Bergmann" userId="c2589a63-7d35-4bd4-b1d6-7fbcacc677e5" providerId="ADAL" clId="{18B4C70C-7396-4628-90A7-3BDDEE7D09E6}" dt="2020-05-26T14:41:40.798" v="27" actId="20577"/>
        <pc:sldMkLst>
          <pc:docMk/>
          <pc:sldMk cId="0" sldId="257"/>
        </pc:sldMkLst>
        <pc:spChg chg="mod">
          <ac:chgData name="Jeremy Bergmann" userId="c2589a63-7d35-4bd4-b1d6-7fbcacc677e5" providerId="ADAL" clId="{18B4C70C-7396-4628-90A7-3BDDEE7D09E6}" dt="2020-05-26T14:41:40.798" v="27" actId="20577"/>
          <ac:spMkLst>
            <pc:docMk/>
            <pc:sldMk cId="0" sldId="257"/>
            <ac:spMk id="188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mdang/9a4a8063ebea3b829b8025746643ade1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076864104_0_1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5076864104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027544abd_0_4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g5027544abd_0_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d42f5a07e_0_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en-US" sz="1200" dirty="0"/>
              <a:t>SELECT </a:t>
            </a:r>
            <a:r>
              <a:rPr lang="en-US" sz="1200" dirty="0" err="1"/>
              <a:t>a.`name</a:t>
            </a:r>
            <a:r>
              <a:rPr lang="en-US" sz="1200" dirty="0"/>
              <a:t>` AS country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FROM </a:t>
            </a:r>
            <a:r>
              <a:rPr lang="en-US" sz="1200" dirty="0" err="1"/>
              <a:t>world.country</a:t>
            </a:r>
            <a:r>
              <a:rPr lang="en-US" sz="1200" dirty="0"/>
              <a:t> AS a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INNER JOIN </a:t>
            </a:r>
            <a:r>
              <a:rPr lang="en-US" sz="1200" dirty="0" err="1"/>
              <a:t>world.countrylanguage</a:t>
            </a:r>
            <a:r>
              <a:rPr lang="en-US" sz="1200" dirty="0"/>
              <a:t> AS b 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ON </a:t>
            </a:r>
            <a:r>
              <a:rPr lang="en-US" sz="1200" dirty="0" err="1"/>
              <a:t>a.`code</a:t>
            </a:r>
            <a:r>
              <a:rPr lang="en-US" sz="1200" dirty="0"/>
              <a:t>` = </a:t>
            </a:r>
            <a:r>
              <a:rPr lang="en-US" sz="1200" dirty="0" err="1"/>
              <a:t>b.countrycode</a:t>
            </a:r>
            <a:r>
              <a:rPr lang="en-US" sz="1200" dirty="0"/>
              <a:t> AND </a:t>
            </a:r>
            <a:r>
              <a:rPr lang="en-US" sz="1200" dirty="0" err="1"/>
              <a:t>b.`Language</a:t>
            </a:r>
            <a:r>
              <a:rPr lang="en-US" sz="1200" dirty="0"/>
              <a:t>`='English’’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WHERE </a:t>
            </a:r>
            <a:r>
              <a:rPr lang="en-US" sz="1200" dirty="0" err="1"/>
              <a:t>a.Continent</a:t>
            </a:r>
            <a:r>
              <a:rPr lang="en-US" sz="1200" dirty="0"/>
              <a:t> = 'North America’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UNION ALL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SELECT </a:t>
            </a:r>
            <a:r>
              <a:rPr lang="en-US" sz="1200" dirty="0" err="1"/>
              <a:t>a.`name</a:t>
            </a:r>
            <a:r>
              <a:rPr lang="en-US" sz="1200" dirty="0"/>
              <a:t>` AS country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FROM </a:t>
            </a:r>
            <a:r>
              <a:rPr lang="en-US" sz="1200" dirty="0" err="1"/>
              <a:t>world.country</a:t>
            </a:r>
            <a:r>
              <a:rPr lang="en-US" sz="1200" dirty="0"/>
              <a:t> AS a 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INNER JOIN </a:t>
            </a:r>
            <a:r>
              <a:rPr lang="en-US" sz="1200" dirty="0" err="1"/>
              <a:t>world.countrylanguage</a:t>
            </a:r>
            <a:r>
              <a:rPr lang="en-US" sz="1200" dirty="0"/>
              <a:t> AS b 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ON </a:t>
            </a:r>
            <a:r>
              <a:rPr lang="en-US" sz="1200" dirty="0" err="1"/>
              <a:t>a.`code</a:t>
            </a:r>
            <a:r>
              <a:rPr lang="en-US" sz="1200" dirty="0"/>
              <a:t>` = </a:t>
            </a:r>
            <a:r>
              <a:rPr lang="en-US" sz="1200" dirty="0" err="1"/>
              <a:t>b.countrycode</a:t>
            </a:r>
            <a:r>
              <a:rPr lang="en-US" sz="1200" dirty="0"/>
              <a:t> AND </a:t>
            </a:r>
            <a:r>
              <a:rPr lang="en-US" sz="1200" dirty="0" err="1"/>
              <a:t>b.`Language</a:t>
            </a:r>
            <a:r>
              <a:rPr lang="en-US" sz="1200" dirty="0"/>
              <a:t>`='Spanish’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WHERE </a:t>
            </a:r>
            <a:r>
              <a:rPr lang="en-US" sz="1200" dirty="0" err="1"/>
              <a:t>a.continent</a:t>
            </a:r>
            <a:r>
              <a:rPr lang="en-US" sz="1200" dirty="0"/>
              <a:t> = 'North America’</a:t>
            </a:r>
            <a:endParaRPr dirty="0"/>
          </a:p>
        </p:txBody>
      </p:sp>
      <p:sp>
        <p:nvSpPr>
          <p:cNvPr id="235" name="Google Shape;235;g5d42f5a07e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027544abd_0_4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en-US" sz="1200" dirty="0"/>
              <a:t>SELECT </a:t>
            </a:r>
            <a:r>
              <a:rPr lang="en-US" sz="1200" dirty="0" err="1"/>
              <a:t>a.`name</a:t>
            </a:r>
            <a:r>
              <a:rPr lang="en-US" sz="1200" dirty="0"/>
              <a:t>` AS country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FROM </a:t>
            </a:r>
            <a:r>
              <a:rPr lang="en-US" sz="1200" dirty="0" err="1"/>
              <a:t>world.country</a:t>
            </a:r>
            <a:r>
              <a:rPr lang="en-US" sz="1200" dirty="0"/>
              <a:t> AS a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INNER JOIN </a:t>
            </a:r>
            <a:r>
              <a:rPr lang="en-US" sz="1200" dirty="0" err="1"/>
              <a:t>world.countrylanguage</a:t>
            </a:r>
            <a:r>
              <a:rPr lang="en-US" sz="1200" dirty="0"/>
              <a:t> AS b 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ON </a:t>
            </a:r>
            <a:r>
              <a:rPr lang="en-US" sz="1200" dirty="0" err="1"/>
              <a:t>a.`code</a:t>
            </a:r>
            <a:r>
              <a:rPr lang="en-US" sz="1200" dirty="0"/>
              <a:t>` = </a:t>
            </a:r>
            <a:r>
              <a:rPr lang="en-US" sz="1200" dirty="0" err="1"/>
              <a:t>b.countrycode</a:t>
            </a:r>
            <a:r>
              <a:rPr lang="en-US" sz="1200" dirty="0"/>
              <a:t> AND </a:t>
            </a:r>
            <a:r>
              <a:rPr lang="en-US" sz="1200" dirty="0" err="1"/>
              <a:t>b.`Language</a:t>
            </a:r>
            <a:r>
              <a:rPr lang="en-US" sz="1200" dirty="0"/>
              <a:t>`='English'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WHERE </a:t>
            </a:r>
            <a:r>
              <a:rPr lang="en-US" sz="1200" dirty="0" err="1"/>
              <a:t>a.Continent</a:t>
            </a:r>
            <a:r>
              <a:rPr lang="en-US" sz="1200" dirty="0"/>
              <a:t> = 'North America’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UNION 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SELECT </a:t>
            </a:r>
            <a:r>
              <a:rPr lang="en-US" sz="1200" dirty="0" err="1"/>
              <a:t>a.`name</a:t>
            </a:r>
            <a:r>
              <a:rPr lang="en-US" sz="1200" dirty="0"/>
              <a:t>` as country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FROM </a:t>
            </a:r>
            <a:r>
              <a:rPr lang="en-US" sz="1200" dirty="0" err="1"/>
              <a:t>world.country</a:t>
            </a:r>
            <a:r>
              <a:rPr lang="en-US" sz="1200" dirty="0"/>
              <a:t> AS a 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INNER JOIN </a:t>
            </a:r>
            <a:r>
              <a:rPr lang="en-US" sz="1200" dirty="0" err="1"/>
              <a:t>world.countrylanguage</a:t>
            </a:r>
            <a:r>
              <a:rPr lang="en-US" sz="1200" dirty="0"/>
              <a:t> AS b 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ON </a:t>
            </a:r>
            <a:r>
              <a:rPr lang="en-US" sz="1200" dirty="0" err="1"/>
              <a:t>a.`code</a:t>
            </a:r>
            <a:r>
              <a:rPr lang="en-US" sz="1200" dirty="0"/>
              <a:t>` = </a:t>
            </a:r>
            <a:r>
              <a:rPr lang="en-US" sz="1200" dirty="0" err="1"/>
              <a:t>b.countrycode</a:t>
            </a:r>
            <a:r>
              <a:rPr lang="en-US" sz="1200" dirty="0"/>
              <a:t> AND </a:t>
            </a:r>
            <a:r>
              <a:rPr lang="en-US" sz="1200" dirty="0" err="1"/>
              <a:t>b.`Language</a:t>
            </a:r>
            <a:r>
              <a:rPr lang="en-US" sz="1200" dirty="0"/>
              <a:t>`='Spanish’</a:t>
            </a:r>
          </a:p>
          <a:p>
            <a:pPr lvl="0">
              <a:lnSpc>
                <a:spcPct val="150000"/>
              </a:lnSpc>
            </a:pPr>
            <a:r>
              <a:rPr lang="en-US" sz="1200" dirty="0"/>
              <a:t>WHERE </a:t>
            </a:r>
            <a:r>
              <a:rPr lang="en-US" sz="1200" dirty="0" err="1"/>
              <a:t>a.continent</a:t>
            </a:r>
            <a:r>
              <a:rPr lang="en-US" sz="1200" dirty="0"/>
              <a:t> = 'North America'</a:t>
            </a:r>
            <a:endParaRPr dirty="0"/>
          </a:p>
        </p:txBody>
      </p:sp>
      <p:sp>
        <p:nvSpPr>
          <p:cNvPr id="247" name="Google Shape;247;g5027544abd_0_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076864104_0_1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04" name="Google Shape;204;g5076864104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77742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f24fce185_2_4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>
              <a:lnSpc>
                <a:spcPct val="150000"/>
              </a:lnSpc>
            </a:pPr>
            <a:r>
              <a:rPr lang="en-US" sz="1200" dirty="0"/>
              <a:t>SELECT </a:t>
            </a:r>
            <a:r>
              <a:rPr lang="en-US" sz="1200" dirty="0" err="1"/>
              <a:t>a.`code</a:t>
            </a:r>
            <a:r>
              <a:rPr lang="en-US" sz="1200" dirty="0"/>
              <a:t>` AS </a:t>
            </a:r>
            <a:r>
              <a:rPr lang="en-US" sz="1200" dirty="0" err="1"/>
              <a:t>country_code</a:t>
            </a:r>
            <a:r>
              <a:rPr lang="en-US" sz="1200" dirty="0"/>
              <a:t>, </a:t>
            </a:r>
            <a:r>
              <a:rPr lang="en-US" sz="1200" dirty="0" err="1"/>
              <a:t>b.`language</a:t>
            </a:r>
            <a:r>
              <a:rPr lang="en-US" sz="1200" dirty="0"/>
              <a:t>` </a:t>
            </a:r>
          </a:p>
          <a:p>
            <a:pPr marL="457200" lvl="0">
              <a:lnSpc>
                <a:spcPct val="150000"/>
              </a:lnSpc>
            </a:pPr>
            <a:r>
              <a:rPr lang="en-US" sz="1200" dirty="0"/>
              <a:t>FROM </a:t>
            </a:r>
            <a:r>
              <a:rPr lang="en-US" sz="1200" dirty="0" err="1"/>
              <a:t>world.country</a:t>
            </a:r>
            <a:r>
              <a:rPr lang="en-US" sz="1200" dirty="0"/>
              <a:t> AS a</a:t>
            </a:r>
          </a:p>
          <a:p>
            <a:pPr marL="457200" lvl="0">
              <a:lnSpc>
                <a:spcPct val="150000"/>
              </a:lnSpc>
            </a:pPr>
            <a:r>
              <a:rPr lang="en-US" sz="1200" dirty="0"/>
              <a:t>LEFT JOIN </a:t>
            </a:r>
            <a:r>
              <a:rPr lang="en-US" sz="1200" dirty="0" err="1"/>
              <a:t>world.countrylanguage</a:t>
            </a:r>
            <a:r>
              <a:rPr lang="en-US" sz="1200" dirty="0"/>
              <a:t> AS b </a:t>
            </a:r>
          </a:p>
          <a:p>
            <a:pPr marL="457200" lvl="0">
              <a:lnSpc>
                <a:spcPct val="150000"/>
              </a:lnSpc>
            </a:pPr>
            <a:r>
              <a:rPr lang="en-US" sz="1200" dirty="0"/>
              <a:t>ON </a:t>
            </a:r>
            <a:r>
              <a:rPr lang="en-US" sz="1200" dirty="0" err="1"/>
              <a:t>a.`code</a:t>
            </a:r>
            <a:r>
              <a:rPr lang="en-US" sz="1200" dirty="0"/>
              <a:t>`=</a:t>
            </a:r>
            <a:r>
              <a:rPr lang="en-US" sz="1200" dirty="0" err="1"/>
              <a:t>b.countrycode</a:t>
            </a:r>
            <a:r>
              <a:rPr lang="en-US" sz="1200" dirty="0"/>
              <a:t> and </a:t>
            </a:r>
            <a:r>
              <a:rPr lang="en-US" sz="1200" dirty="0" err="1"/>
              <a:t>b.`language</a:t>
            </a:r>
            <a:r>
              <a:rPr lang="en-US" sz="1200" dirty="0"/>
              <a:t>` = 'Portuguese’</a:t>
            </a:r>
          </a:p>
          <a:p>
            <a:pPr marL="457200" lvl="0">
              <a:lnSpc>
                <a:spcPct val="150000"/>
              </a:lnSpc>
            </a:pPr>
            <a:r>
              <a:rPr lang="en-US" sz="1200" dirty="0"/>
              <a:t>WHERE </a:t>
            </a:r>
            <a:r>
              <a:rPr lang="en-US" sz="1200" dirty="0" err="1"/>
              <a:t>a.continent</a:t>
            </a:r>
            <a:r>
              <a:rPr lang="en-US" sz="1200" dirty="0"/>
              <a:t> = 'South America’</a:t>
            </a:r>
          </a:p>
          <a:p>
            <a:pPr marL="457200" lvl="0">
              <a:lnSpc>
                <a:spcPct val="150000"/>
              </a:lnSpc>
            </a:pPr>
            <a:r>
              <a:rPr lang="en-US" sz="1200" dirty="0"/>
              <a:t>UNION</a:t>
            </a:r>
          </a:p>
          <a:p>
            <a:pPr marL="457200" lvl="0">
              <a:lnSpc>
                <a:spcPct val="150000"/>
              </a:lnSpc>
            </a:pPr>
            <a:r>
              <a:rPr lang="en-US" sz="1200" dirty="0"/>
              <a:t>SELECT ‘’ AS </a:t>
            </a:r>
            <a:r>
              <a:rPr lang="en-US" sz="1200" dirty="0" err="1"/>
              <a:t>country_code</a:t>
            </a:r>
            <a:r>
              <a:rPr lang="en-US" sz="1200" dirty="0"/>
              <a:t>, </a:t>
            </a:r>
            <a:r>
              <a:rPr lang="en-US" sz="1200" dirty="0" err="1"/>
              <a:t>b.`language</a:t>
            </a:r>
            <a:r>
              <a:rPr lang="en-US" sz="1200" dirty="0"/>
              <a:t>` FROM </a:t>
            </a:r>
            <a:r>
              <a:rPr lang="en-US" sz="1200" dirty="0" err="1"/>
              <a:t>world.country</a:t>
            </a:r>
            <a:r>
              <a:rPr lang="en-US" sz="1200" dirty="0"/>
              <a:t> AS a</a:t>
            </a:r>
          </a:p>
          <a:p>
            <a:pPr marL="457200" lvl="0">
              <a:lnSpc>
                <a:spcPct val="150000"/>
              </a:lnSpc>
            </a:pPr>
            <a:r>
              <a:rPr lang="en-US" sz="1200" dirty="0"/>
              <a:t>RIGHT JOIN </a:t>
            </a:r>
            <a:r>
              <a:rPr lang="en-US" sz="1200" dirty="0" err="1"/>
              <a:t>world.countrylanguage</a:t>
            </a:r>
            <a:r>
              <a:rPr lang="en-US" sz="1200" dirty="0"/>
              <a:t> AS b ON </a:t>
            </a:r>
            <a:r>
              <a:rPr lang="en-US" sz="1200" dirty="0" err="1"/>
              <a:t>a.`code</a:t>
            </a:r>
            <a:r>
              <a:rPr lang="en-US" sz="1200" dirty="0"/>
              <a:t>`=</a:t>
            </a:r>
            <a:r>
              <a:rPr lang="en-US" sz="1200" dirty="0" err="1"/>
              <a:t>b.countrycode</a:t>
            </a:r>
            <a:endParaRPr lang="en-US" sz="1200" dirty="0"/>
          </a:p>
          <a:p>
            <a:pPr marL="457200" lvl="0">
              <a:lnSpc>
                <a:spcPct val="150000"/>
              </a:lnSpc>
            </a:pPr>
            <a:r>
              <a:rPr lang="en-US" sz="1200" dirty="0"/>
              <a:t>WHERE </a:t>
            </a:r>
            <a:r>
              <a:rPr lang="en-US" sz="1200" dirty="0" err="1"/>
              <a:t>a.continent</a:t>
            </a:r>
            <a:r>
              <a:rPr lang="en-US" sz="1200" dirty="0"/>
              <a:t> = 'South America'</a:t>
            </a:r>
            <a:endParaRPr dirty="0"/>
          </a:p>
        </p:txBody>
      </p:sp>
      <p:sp>
        <p:nvSpPr>
          <p:cNvPr id="218" name="Google Shape;218;g4f24fce185_2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027544a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027544ab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Schema: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https://gist.github.com/mdang/9a4a8063ebea3b829b8025746643ade1</a:t>
            </a:r>
            <a:endParaRPr/>
          </a:p>
        </p:txBody>
      </p:sp>
      <p:sp>
        <p:nvSpPr>
          <p:cNvPr id="258" name="Google Shape;258;g5027544abd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076864104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Feynman technique: Learn -&gt; Explain -&gt; Reflect -&gt; Repeat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are the most important ideas from last class?</a:t>
            </a:r>
            <a:br>
              <a:rPr lang="en-US"/>
            </a:br>
            <a:br>
              <a:rPr lang="en-US"/>
            </a:br>
            <a:r>
              <a:rPr lang="en-US"/>
              <a:t>Write a summary of the information as if explaining to a 14 year old. </a:t>
            </a:r>
            <a:br>
              <a:rPr lang="en-US"/>
            </a:br>
            <a:r>
              <a:rPr lang="en-US"/>
              <a:t>Avoid jargon</a:t>
            </a:r>
            <a:br>
              <a:rPr lang="en-US"/>
            </a:br>
            <a:r>
              <a:rPr lang="en-US"/>
              <a:t>Keep the words and sentences simple</a:t>
            </a:r>
            <a:br>
              <a:rPr lang="en-US"/>
            </a:br>
            <a:r>
              <a:rPr lang="en-US"/>
              <a:t>Rely on memory</a:t>
            </a:r>
            <a:br>
              <a:rPr lang="en-US"/>
            </a:br>
            <a:r>
              <a:rPr lang="en-US"/>
              <a:t>Make the explanation visual, if possible</a:t>
            </a:r>
            <a:br>
              <a:rPr lang="en-US"/>
            </a:br>
            <a:br>
              <a:rPr lang="en-US"/>
            </a:br>
            <a:r>
              <a:rPr lang="en-US"/>
              <a:t>Note where you had difficulty or have knowledge gaps.</a:t>
            </a:r>
            <a:br>
              <a:rPr lang="en-US"/>
            </a:br>
            <a:r>
              <a:rPr lang="en-US"/>
              <a:t>These indicate things you should review, research, or ask questions about</a:t>
            </a:r>
            <a:br>
              <a:rPr lang="en-US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507686410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076864104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Feynman technique: Learn -&gt; Explain -&gt; Reflect -&gt; Repeat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are the most important ideas from last class?</a:t>
            </a:r>
            <a:br>
              <a:rPr lang="en-US"/>
            </a:br>
            <a:br>
              <a:rPr lang="en-US"/>
            </a:br>
            <a:r>
              <a:rPr lang="en-US"/>
              <a:t>Write a summary of the information as if explaining to a 14 year old. </a:t>
            </a:r>
            <a:br>
              <a:rPr lang="en-US"/>
            </a:br>
            <a:r>
              <a:rPr lang="en-US"/>
              <a:t>Avoid jargon</a:t>
            </a:r>
            <a:br>
              <a:rPr lang="en-US"/>
            </a:br>
            <a:r>
              <a:rPr lang="en-US"/>
              <a:t>Keep the words and sentences simple</a:t>
            </a:r>
            <a:br>
              <a:rPr lang="en-US"/>
            </a:br>
            <a:r>
              <a:rPr lang="en-US"/>
              <a:t>Rely on memory</a:t>
            </a:r>
            <a:br>
              <a:rPr lang="en-US"/>
            </a:br>
            <a:r>
              <a:rPr lang="en-US"/>
              <a:t>Make the explanation visual, if possible</a:t>
            </a:r>
            <a:br>
              <a:rPr lang="en-US"/>
            </a:br>
            <a:br>
              <a:rPr lang="en-US"/>
            </a:br>
            <a:r>
              <a:rPr lang="en-US"/>
              <a:t>Note where you had difficulty or have knowledge gaps.</a:t>
            </a:r>
            <a:br>
              <a:rPr lang="en-US"/>
            </a:br>
            <a:r>
              <a:rPr lang="en-US"/>
              <a:t>These indicate things you should review, research, or ask questions about</a:t>
            </a:r>
            <a:br>
              <a:rPr lang="en-US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507686410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027544abd_0_1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000000"/>
                </a:solidFill>
              </a:rPr>
              <a:t>Creation: creating tables and databases, the things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000000"/>
                </a:solidFill>
              </a:rPr>
              <a:t>Storage: where data are stored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000000"/>
                </a:solidFill>
              </a:rPr>
              <a:t>Cleaning: adding, removing, or modifying data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000000"/>
                </a:solidFill>
              </a:rPr>
              <a:t>Retrieval: selecting only the data you want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5027544abd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f24fce185_2_4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Most Common - INNER &amp; LEFT, Sometimes Full Outer</a:t>
            </a:r>
            <a:endParaRPr/>
          </a:p>
        </p:txBody>
      </p:sp>
      <p:sp>
        <p:nvSpPr>
          <p:cNvPr id="197" name="Google Shape;197;g4f24fce185_2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076864104_0_1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04" name="Google Shape;204;g5076864104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076864104_0_1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/>
              <a:t>SELECT </a:t>
            </a:r>
            <a:r>
              <a:rPr lang="en-US" sz="1200" dirty="0" err="1"/>
              <a:t>a.`name</a:t>
            </a:r>
            <a:r>
              <a:rPr lang="en-US" sz="1200" dirty="0"/>
              <a:t>` AS country, </a:t>
            </a:r>
            <a:r>
              <a:rPr lang="en-US" sz="1200" dirty="0" err="1"/>
              <a:t>b.`language</a:t>
            </a:r>
            <a:r>
              <a:rPr lang="en-US" sz="1200" dirty="0"/>
              <a:t>`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/>
              <a:t>FROM </a:t>
            </a:r>
            <a:r>
              <a:rPr lang="en-US" sz="1200" dirty="0" err="1"/>
              <a:t>world.country</a:t>
            </a:r>
            <a:r>
              <a:rPr lang="en-US" sz="1200" dirty="0"/>
              <a:t> as 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/>
              <a:t>INNER JOIN </a:t>
            </a:r>
            <a:r>
              <a:rPr lang="en-US" sz="1200" dirty="0" err="1"/>
              <a:t>world.countrylanguage</a:t>
            </a:r>
            <a:r>
              <a:rPr lang="en-US" sz="1200" dirty="0"/>
              <a:t> AS b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/>
              <a:t>ON </a:t>
            </a:r>
            <a:r>
              <a:rPr lang="en-US" sz="1200" dirty="0" err="1"/>
              <a:t>a.code</a:t>
            </a:r>
            <a:r>
              <a:rPr lang="en-US" sz="1200" dirty="0"/>
              <a:t> = </a:t>
            </a:r>
            <a:r>
              <a:rPr lang="en-US" sz="1200" dirty="0" err="1"/>
              <a:t>b.countrycode</a:t>
            </a:r>
            <a:r>
              <a:rPr lang="en-US" sz="1200" dirty="0"/>
              <a:t> and b.isofficial ='T'</a:t>
            </a:r>
            <a:endParaRPr dirty="0"/>
          </a:p>
        </p:txBody>
      </p:sp>
      <p:sp>
        <p:nvSpPr>
          <p:cNvPr id="204" name="Google Shape;204;g5076864104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5496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076864104_0_1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/>
              <a:t>SELECT </a:t>
            </a:r>
            <a:r>
              <a:rPr lang="en-US" sz="1200" dirty="0" err="1"/>
              <a:t>a.`name</a:t>
            </a:r>
            <a:r>
              <a:rPr lang="en-US" sz="1200" dirty="0"/>
              <a:t>` AS country, </a:t>
            </a:r>
            <a:r>
              <a:rPr lang="en-US" sz="1200" dirty="0" err="1"/>
              <a:t>b.`language</a:t>
            </a:r>
            <a:r>
              <a:rPr lang="en-US" sz="1200" dirty="0"/>
              <a:t>`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/>
              <a:t>FROM </a:t>
            </a:r>
            <a:r>
              <a:rPr lang="en-US" sz="1200" dirty="0" err="1"/>
              <a:t>world.country</a:t>
            </a:r>
            <a:r>
              <a:rPr lang="en-US" sz="1200" dirty="0"/>
              <a:t> as 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/>
              <a:t>INNER JOIN </a:t>
            </a:r>
            <a:r>
              <a:rPr lang="en-US" sz="1200" dirty="0" err="1"/>
              <a:t>world.countrylanguage</a:t>
            </a:r>
            <a:r>
              <a:rPr lang="en-US" sz="1200" dirty="0"/>
              <a:t> AS b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/>
              <a:t>ON </a:t>
            </a:r>
            <a:r>
              <a:rPr lang="en-US" sz="1200" dirty="0" err="1"/>
              <a:t>a.code</a:t>
            </a:r>
            <a:r>
              <a:rPr lang="en-US" sz="1200" dirty="0"/>
              <a:t> = </a:t>
            </a:r>
            <a:r>
              <a:rPr lang="en-US" sz="1200" dirty="0" err="1"/>
              <a:t>b.countrycode</a:t>
            </a:r>
            <a:r>
              <a:rPr lang="en-US" sz="1200" dirty="0"/>
              <a:t> and b.isofficial ='T'</a:t>
            </a:r>
            <a:endParaRPr dirty="0"/>
          </a:p>
        </p:txBody>
      </p:sp>
      <p:sp>
        <p:nvSpPr>
          <p:cNvPr id="204" name="Google Shape;204;g5076864104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72893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f24fce185_2_1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SELECT </a:t>
            </a:r>
            <a:r>
              <a:rPr lang="en-US" dirty="0" err="1"/>
              <a:t>a.`name</a:t>
            </a:r>
            <a:r>
              <a:rPr lang="en-US" dirty="0"/>
              <a:t>` AS country, </a:t>
            </a:r>
            <a:r>
              <a:rPr lang="en-US" dirty="0" err="1"/>
              <a:t>b.`language</a:t>
            </a:r>
            <a:r>
              <a:rPr lang="en-US" dirty="0"/>
              <a:t>`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FROM </a:t>
            </a:r>
            <a:r>
              <a:rPr lang="en-US" dirty="0" err="1"/>
              <a:t>world.country</a:t>
            </a:r>
            <a:r>
              <a:rPr lang="en-US" dirty="0"/>
              <a:t> AS 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LEFT JOIN </a:t>
            </a:r>
            <a:r>
              <a:rPr lang="en-US" dirty="0" err="1"/>
              <a:t>world.countrylanguage</a:t>
            </a:r>
            <a:r>
              <a:rPr lang="en-US" dirty="0"/>
              <a:t> AS b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ON </a:t>
            </a:r>
            <a:r>
              <a:rPr lang="en-US" dirty="0" err="1"/>
              <a:t>a.code</a:t>
            </a:r>
            <a:r>
              <a:rPr lang="en-US" dirty="0"/>
              <a:t> = </a:t>
            </a:r>
            <a:r>
              <a:rPr lang="en-US" dirty="0" err="1"/>
              <a:t>b.countryCode</a:t>
            </a:r>
            <a:r>
              <a:rPr lang="en-US" dirty="0"/>
              <a:t> AND </a:t>
            </a:r>
            <a:r>
              <a:rPr lang="en-US" dirty="0" err="1"/>
              <a:t>b.`Language</a:t>
            </a:r>
            <a:r>
              <a:rPr lang="en-US" dirty="0"/>
              <a:t>` ='English'</a:t>
            </a:r>
            <a:endParaRPr dirty="0"/>
          </a:p>
        </p:txBody>
      </p:sp>
      <p:sp>
        <p:nvSpPr>
          <p:cNvPr id="211" name="Google Shape;211;g4f24fce185_2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6" name="Google Shape;16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1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79" name="Google Shape;79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11"/>
          <p:cNvSpPr txBox="1">
            <a:spLocks noGrp="1"/>
          </p:cNvSpPr>
          <p:nvPr>
            <p:ph type="title" hasCustomPrompt="1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1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1"/>
          </p:nvPr>
        </p:nvSpPr>
        <p:spPr>
          <a:xfrm>
            <a:off x="913795" y="1732449"/>
            <a:ext cx="10353900" cy="40587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8610" algn="l" rtl="0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1pPr>
            <a:lvl2pPr marL="914400" lvl="1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2pPr>
            <a:lvl3pPr marL="1371600" lvl="2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■"/>
              <a:defRPr/>
            </a:lvl3pPr>
            <a:lvl4pPr marL="1828800" lvl="3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●"/>
              <a:defRPr/>
            </a:lvl4pPr>
            <a:lvl5pPr marL="2286000" lvl="4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5pPr>
            <a:lvl6pPr marL="2743200" lvl="5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■"/>
              <a:defRPr/>
            </a:lvl6pPr>
            <a:lvl7pPr marL="3200400" lvl="6" indent="-308610" algn="l" rtl="0">
              <a:spcBef>
                <a:spcPts val="600"/>
              </a:spcBef>
              <a:spcAft>
                <a:spcPts val="0"/>
              </a:spcAft>
              <a:buSzPts val="1260"/>
              <a:buChar char="●"/>
              <a:defRPr/>
            </a:lvl7pPr>
            <a:lvl8pPr marL="3657600" lvl="7" indent="-308609" algn="l" rtl="0">
              <a:spcBef>
                <a:spcPts val="600"/>
              </a:spcBef>
              <a:spcAft>
                <a:spcPts val="0"/>
              </a:spcAft>
              <a:buSzPts val="1260"/>
              <a:buChar char="○"/>
              <a:defRPr/>
            </a:lvl8pPr>
            <a:lvl9pPr marL="4114800" lvl="8" indent="-308609" algn="l" rtl="0">
              <a:spcBef>
                <a:spcPts val="600"/>
              </a:spcBef>
              <a:spcAft>
                <a:spcPts val="600"/>
              </a:spcAft>
              <a:buSzPts val="1260"/>
              <a:buChar char="■"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3" name="Google Shape;23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0" name="Google Shape;30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6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972600" y="2771833"/>
            <a:ext cx="102516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" name="Google Shape;37;p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8" name="Google Shape;38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972434" y="2771833"/>
            <a:ext cx="50325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2"/>
          </p:nvPr>
        </p:nvSpPr>
        <p:spPr>
          <a:xfrm>
            <a:off x="6191471" y="2771833"/>
            <a:ext cx="50325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7" name="Google Shape;47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7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54" name="Google Shape;54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8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61" name="Google Shape;61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68" name="Google Shape;68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body" idx="2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>
            <a:spLocks noGrp="1"/>
          </p:cNvSpPr>
          <p:nvPr>
            <p:ph type="body" idx="1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238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practices.org/courseware/2_7.htm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atapractices.org/courseware/2_7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practices.org/courseware/2_7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ctrTitle"/>
          </p:nvPr>
        </p:nvSpPr>
        <p:spPr>
          <a:xfrm>
            <a:off x="970650" y="2700745"/>
            <a:ext cx="10250700" cy="906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Lustria"/>
              <a:buNone/>
            </a:pPr>
            <a:r>
              <a:rPr lang="en-US" dirty="0"/>
              <a:t>Joining &amp; Merging Data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Lustria"/>
              <a:buNone/>
            </a:pPr>
            <a:endParaRPr dirty="0"/>
          </a:p>
        </p:txBody>
      </p:sp>
      <p:sp>
        <p:nvSpPr>
          <p:cNvPr id="180" name="Google Shape;180;p27"/>
          <p:cNvSpPr txBox="1">
            <a:spLocks noGrp="1"/>
          </p:cNvSpPr>
          <p:nvPr>
            <p:ph type="subTitle" idx="1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400" dirty="0"/>
              <a:t>Jeremy Bergmann - Omaha Data Science Academy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/>
              <a:t>SQL Union &amp; Union All</a:t>
            </a:r>
            <a:endParaRPr/>
          </a:p>
        </p:txBody>
      </p:sp>
      <p:sp>
        <p:nvSpPr>
          <p:cNvPr id="230" name="Google Shape;230;p34"/>
          <p:cNvSpPr txBox="1"/>
          <p:nvPr/>
        </p:nvSpPr>
        <p:spPr>
          <a:xfrm>
            <a:off x="732775" y="2000825"/>
            <a:ext cx="6928500" cy="43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>
                <a:latin typeface="Lato"/>
                <a:ea typeface="Lato"/>
                <a:cs typeface="Lato"/>
                <a:sym typeface="Lato"/>
              </a:rPr>
              <a:t>Purpose</a:t>
            </a:r>
            <a:r>
              <a:rPr lang="en-US" sz="2400" dirty="0">
                <a:latin typeface="Lato"/>
                <a:ea typeface="Lato"/>
                <a:cs typeface="Lato"/>
                <a:sym typeface="Lato"/>
              </a:rPr>
              <a:t>:  The UNION operator is used to append the result-set of two or more SELECT statements.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-US" sz="2400" dirty="0">
                <a:latin typeface="Lato"/>
                <a:ea typeface="Lato"/>
                <a:cs typeface="Lato"/>
                <a:sym typeface="Lato"/>
              </a:rPr>
              <a:t>Each SELECT statement within UNION must have the same number of columns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-US" sz="2400" dirty="0">
                <a:latin typeface="Lato"/>
                <a:ea typeface="Lato"/>
                <a:cs typeface="Lato"/>
                <a:sym typeface="Lato"/>
              </a:rPr>
              <a:t>The columns must also have similar data types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-US" sz="2400" dirty="0">
                <a:latin typeface="Lato"/>
                <a:ea typeface="Lato"/>
                <a:cs typeface="Lato"/>
                <a:sym typeface="Lato"/>
              </a:rPr>
              <a:t>The columns in each SELECT statement must also be in the same order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1" name="Google Shape;23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1350" y="1458175"/>
            <a:ext cx="2731250" cy="251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51350" y="4119200"/>
            <a:ext cx="2731250" cy="2472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 dirty="0"/>
              <a:t>SQL Union All</a:t>
            </a:r>
            <a:endParaRPr dirty="0"/>
          </a:p>
        </p:txBody>
      </p:sp>
      <p:sp>
        <p:nvSpPr>
          <p:cNvPr id="238" name="Google Shape;238;p35"/>
          <p:cNvSpPr txBox="1"/>
          <p:nvPr/>
        </p:nvSpPr>
        <p:spPr>
          <a:xfrm>
            <a:off x="6508900" y="2388625"/>
            <a:ext cx="35094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/>
              <a:t>Question</a:t>
            </a:r>
            <a:r>
              <a:rPr lang="en-US" sz="2400" dirty="0"/>
              <a:t>: “List all countries in North America that speak English or Spanish as a language,                           with </a:t>
            </a:r>
            <a:r>
              <a:rPr lang="en-US" sz="2400" u="sng" dirty="0">
                <a:solidFill>
                  <a:srgbClr val="6AA84F"/>
                </a:solidFill>
              </a:rPr>
              <a:t>duplication</a:t>
            </a:r>
            <a:r>
              <a:rPr lang="en-US" sz="2400" dirty="0"/>
              <a:t>.           </a:t>
            </a:r>
            <a:endParaRPr sz="24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             		</a:t>
            </a:r>
            <a:endParaRPr sz="2400" u="sng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239" name="Google Shape;239;p35"/>
          <p:cNvSpPr txBox="1"/>
          <p:nvPr/>
        </p:nvSpPr>
        <p:spPr>
          <a:xfrm>
            <a:off x="208875" y="1580100"/>
            <a:ext cx="66159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	                                    </a:t>
            </a:r>
            <a:r>
              <a:rPr lang="en-US" sz="1800" b="1" u="sng" dirty="0"/>
              <a:t>Example</a:t>
            </a:r>
            <a:endParaRPr sz="1800" b="1" dirty="0"/>
          </a:p>
          <a:p>
            <a:pPr lvl="0">
              <a:lnSpc>
                <a:spcPct val="150000"/>
              </a:lnSpc>
            </a:pPr>
            <a:r>
              <a:rPr lang="en-US" sz="1800" dirty="0"/>
              <a:t>SELECT </a:t>
            </a:r>
            <a:r>
              <a:rPr lang="en-US" sz="1800" dirty="0" err="1"/>
              <a:t>a.`name</a:t>
            </a:r>
            <a:r>
              <a:rPr lang="en-US" sz="1800" dirty="0"/>
              <a:t>` as country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FROM </a:t>
            </a:r>
            <a:r>
              <a:rPr lang="en-US" sz="1800" dirty="0" err="1"/>
              <a:t>world.country</a:t>
            </a:r>
            <a:r>
              <a:rPr lang="en-US" sz="1800" dirty="0"/>
              <a:t> as a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INNER JOIN </a:t>
            </a:r>
            <a:r>
              <a:rPr lang="en-US" sz="1800" dirty="0" err="1"/>
              <a:t>world.countrylanguage</a:t>
            </a:r>
            <a:r>
              <a:rPr lang="en-US" sz="1800" dirty="0"/>
              <a:t> as b 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ON </a:t>
            </a:r>
            <a:r>
              <a:rPr lang="en-US" sz="1800" dirty="0" err="1"/>
              <a:t>a.`code</a:t>
            </a:r>
            <a:r>
              <a:rPr lang="en-US" sz="1800" dirty="0"/>
              <a:t>` = </a:t>
            </a:r>
            <a:r>
              <a:rPr lang="en-US" sz="1800" dirty="0" err="1"/>
              <a:t>b.countrycode</a:t>
            </a:r>
            <a:r>
              <a:rPr lang="en-US" sz="1800" dirty="0"/>
              <a:t> AND </a:t>
            </a:r>
            <a:r>
              <a:rPr lang="en-US" sz="1800" dirty="0" err="1"/>
              <a:t>b.`Language</a:t>
            </a:r>
            <a:r>
              <a:rPr lang="en-US" sz="1800" dirty="0"/>
              <a:t>`='English’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WHERE </a:t>
            </a:r>
            <a:r>
              <a:rPr lang="en-US" sz="1800" dirty="0" err="1"/>
              <a:t>a.Continent</a:t>
            </a:r>
            <a:r>
              <a:rPr lang="en-US" sz="1800" dirty="0"/>
              <a:t> = 'North America’ </a:t>
            </a:r>
          </a:p>
          <a:p>
            <a:pPr lvl="0">
              <a:lnSpc>
                <a:spcPct val="150000"/>
              </a:lnSpc>
            </a:pPr>
            <a:r>
              <a:rPr lang="en-US" sz="1800" b="1" dirty="0">
                <a:solidFill>
                  <a:srgbClr val="92D050"/>
                </a:solidFill>
              </a:rPr>
              <a:t>UNION ALL 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SELECT </a:t>
            </a:r>
            <a:r>
              <a:rPr lang="en-US" sz="1800" dirty="0" err="1"/>
              <a:t>a.`name</a:t>
            </a:r>
            <a:r>
              <a:rPr lang="en-US" sz="1800" dirty="0"/>
              <a:t>` as country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FROM </a:t>
            </a:r>
            <a:r>
              <a:rPr lang="en-US" sz="1800" dirty="0" err="1"/>
              <a:t>world.country</a:t>
            </a:r>
            <a:r>
              <a:rPr lang="en-US" sz="1800" dirty="0"/>
              <a:t> AS a 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INNER JOIN </a:t>
            </a:r>
            <a:r>
              <a:rPr lang="en-US" sz="1800" dirty="0" err="1"/>
              <a:t>world.countrylanguage</a:t>
            </a:r>
            <a:r>
              <a:rPr lang="en-US" sz="1800" dirty="0"/>
              <a:t> AS b 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ON </a:t>
            </a:r>
            <a:r>
              <a:rPr lang="en-US" sz="1800" dirty="0" err="1"/>
              <a:t>a.`code</a:t>
            </a:r>
            <a:r>
              <a:rPr lang="en-US" sz="1800" dirty="0"/>
              <a:t>` = </a:t>
            </a:r>
            <a:r>
              <a:rPr lang="en-US" sz="1800" dirty="0" err="1"/>
              <a:t>b.countrycode</a:t>
            </a:r>
            <a:r>
              <a:rPr lang="en-US" sz="1800" dirty="0"/>
              <a:t> AND </a:t>
            </a:r>
            <a:r>
              <a:rPr lang="en-US" sz="1800" dirty="0" err="1"/>
              <a:t>b.`Language</a:t>
            </a:r>
            <a:r>
              <a:rPr lang="en-US" sz="1800" dirty="0"/>
              <a:t>`='Spanish’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WHERE </a:t>
            </a:r>
            <a:r>
              <a:rPr lang="en-US" sz="1800" dirty="0" err="1"/>
              <a:t>a.continent</a:t>
            </a:r>
            <a:r>
              <a:rPr lang="en-US" sz="1800" dirty="0"/>
              <a:t> = 'North America'</a:t>
            </a:r>
            <a:br>
              <a:rPr lang="en-US" sz="1800" dirty="0"/>
            </a:br>
            <a:endParaRPr dirty="0"/>
          </a:p>
        </p:txBody>
      </p:sp>
      <p:pic>
        <p:nvPicPr>
          <p:cNvPr id="240" name="Google Shape;2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7150" y="719813"/>
            <a:ext cx="1580100" cy="611038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1" name="Google Shape;241;p35"/>
          <p:cNvCxnSpPr/>
          <p:nvPr/>
        </p:nvCxnSpPr>
        <p:spPr>
          <a:xfrm>
            <a:off x="10286600" y="4189587"/>
            <a:ext cx="1503300" cy="600"/>
          </a:xfrm>
          <a:prstGeom prst="straightConnector1">
            <a:avLst/>
          </a:prstGeom>
          <a:noFill/>
          <a:ln w="9525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2" name="Google Shape;242;p35"/>
          <p:cNvSpPr txBox="1"/>
          <p:nvPr/>
        </p:nvSpPr>
        <p:spPr>
          <a:xfrm>
            <a:off x="10523000" y="6264075"/>
            <a:ext cx="11523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35"/>
          <p:cNvSpPr txBox="1"/>
          <p:nvPr/>
        </p:nvSpPr>
        <p:spPr>
          <a:xfrm>
            <a:off x="10291975" y="6416300"/>
            <a:ext cx="1580100" cy="1647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FF00"/>
                </a:solidFill>
                <a:highlight>
                  <a:srgbClr val="00FF00"/>
                </a:highlight>
                <a:latin typeface="Lato"/>
                <a:ea typeface="Lato"/>
                <a:cs typeface="Lato"/>
                <a:sym typeface="Lato"/>
              </a:rPr>
              <a:t>/</a:t>
            </a:r>
            <a:endParaRPr>
              <a:solidFill>
                <a:srgbClr val="00FF00"/>
              </a:solidFill>
              <a:highlight>
                <a:srgbClr val="00FF00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35"/>
          <p:cNvSpPr txBox="1"/>
          <p:nvPr/>
        </p:nvSpPr>
        <p:spPr>
          <a:xfrm>
            <a:off x="10248200" y="3515775"/>
            <a:ext cx="1580100" cy="1647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FF00"/>
              </a:solidFill>
              <a:highlight>
                <a:srgbClr val="00FF00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/>
              <a:t>SQL Union</a:t>
            </a:r>
            <a:endParaRPr/>
          </a:p>
        </p:txBody>
      </p:sp>
      <p:sp>
        <p:nvSpPr>
          <p:cNvPr id="250" name="Google Shape;250;p36"/>
          <p:cNvSpPr txBox="1"/>
          <p:nvPr/>
        </p:nvSpPr>
        <p:spPr>
          <a:xfrm>
            <a:off x="6776850" y="1760887"/>
            <a:ext cx="27939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/>
              <a:t>Question</a:t>
            </a:r>
            <a:r>
              <a:rPr lang="en-US" sz="2400" dirty="0"/>
              <a:t>: </a:t>
            </a:r>
            <a:endParaRPr sz="2400"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“List all countries in North America that speak English or Spanish as a language,                  with </a:t>
            </a:r>
            <a:r>
              <a:rPr lang="en-US" sz="2400" u="sng" dirty="0">
                <a:solidFill>
                  <a:srgbClr val="6AA84F"/>
                </a:solidFill>
              </a:rPr>
              <a:t>no duplication</a:t>
            </a:r>
            <a:r>
              <a:rPr lang="en-US" sz="2400" dirty="0"/>
              <a:t>.           </a:t>
            </a:r>
            <a:endParaRPr sz="24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             		</a:t>
            </a:r>
            <a:endParaRPr sz="2400" u="sng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251" name="Google Shape;251;p36"/>
          <p:cNvSpPr txBox="1"/>
          <p:nvPr/>
        </p:nvSpPr>
        <p:spPr>
          <a:xfrm>
            <a:off x="373025" y="1742475"/>
            <a:ext cx="66159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	                                    </a:t>
            </a:r>
            <a:r>
              <a:rPr lang="en-US" sz="1800" b="1" u="sng" dirty="0"/>
              <a:t>Example</a:t>
            </a:r>
            <a:endParaRPr sz="1800" b="1" dirty="0"/>
          </a:p>
          <a:p>
            <a:pPr lvl="0">
              <a:lnSpc>
                <a:spcPct val="150000"/>
              </a:lnSpc>
            </a:pPr>
            <a:r>
              <a:rPr lang="en-US" sz="1800" dirty="0"/>
              <a:t>SELECT </a:t>
            </a:r>
            <a:r>
              <a:rPr lang="en-US" sz="1800" dirty="0" err="1"/>
              <a:t>a.`name</a:t>
            </a:r>
            <a:r>
              <a:rPr lang="en-US" sz="1800" dirty="0"/>
              <a:t>` AS country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FROM </a:t>
            </a:r>
            <a:r>
              <a:rPr lang="en-US" sz="1800" dirty="0" err="1"/>
              <a:t>world.country</a:t>
            </a:r>
            <a:r>
              <a:rPr lang="en-US" sz="1800" dirty="0"/>
              <a:t> AS a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INNER JOIN </a:t>
            </a:r>
            <a:r>
              <a:rPr lang="en-US" sz="1800" dirty="0" err="1"/>
              <a:t>world.countrylanguage</a:t>
            </a:r>
            <a:r>
              <a:rPr lang="en-US" sz="1800" dirty="0"/>
              <a:t> as b 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ON </a:t>
            </a:r>
            <a:r>
              <a:rPr lang="en-US" sz="1800" dirty="0" err="1"/>
              <a:t>a.`code</a:t>
            </a:r>
            <a:r>
              <a:rPr lang="en-US" sz="1800" dirty="0"/>
              <a:t>` = </a:t>
            </a:r>
            <a:r>
              <a:rPr lang="en-US" sz="1800" dirty="0" err="1"/>
              <a:t>b.countrycode</a:t>
            </a:r>
            <a:r>
              <a:rPr lang="en-US" sz="1800" dirty="0"/>
              <a:t> AND </a:t>
            </a:r>
            <a:r>
              <a:rPr lang="en-US" sz="1800" dirty="0" err="1"/>
              <a:t>b.`Language</a:t>
            </a:r>
            <a:r>
              <a:rPr lang="en-US" sz="1800" dirty="0"/>
              <a:t>`='English’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WHERE </a:t>
            </a:r>
            <a:r>
              <a:rPr lang="en-US" sz="1800" dirty="0" err="1"/>
              <a:t>a.Continent</a:t>
            </a:r>
            <a:r>
              <a:rPr lang="en-US" sz="1800" dirty="0"/>
              <a:t> = 'North America’ </a:t>
            </a:r>
          </a:p>
          <a:p>
            <a:pPr lvl="0">
              <a:lnSpc>
                <a:spcPct val="150000"/>
              </a:lnSpc>
            </a:pPr>
            <a:r>
              <a:rPr lang="en-US" sz="1800" b="1" dirty="0">
                <a:solidFill>
                  <a:srgbClr val="92D050"/>
                </a:solidFill>
              </a:rPr>
              <a:t>UNION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SELECT </a:t>
            </a:r>
            <a:r>
              <a:rPr lang="en-US" sz="1800" dirty="0" err="1"/>
              <a:t>a.`name</a:t>
            </a:r>
            <a:r>
              <a:rPr lang="en-US" sz="1800" dirty="0"/>
              <a:t>` as country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FROM </a:t>
            </a:r>
            <a:r>
              <a:rPr lang="en-US" sz="1800" dirty="0" err="1"/>
              <a:t>world.country</a:t>
            </a:r>
            <a:r>
              <a:rPr lang="en-US" sz="1800" dirty="0"/>
              <a:t> AS a 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INNER JOIN </a:t>
            </a:r>
            <a:r>
              <a:rPr lang="en-US" sz="1800" dirty="0" err="1"/>
              <a:t>world.countrylanguage</a:t>
            </a:r>
            <a:r>
              <a:rPr lang="en-US" sz="1800" dirty="0"/>
              <a:t> AS b 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ON </a:t>
            </a:r>
            <a:r>
              <a:rPr lang="en-US" sz="1800" dirty="0" err="1"/>
              <a:t>a.`code</a:t>
            </a:r>
            <a:r>
              <a:rPr lang="en-US" sz="1800" dirty="0"/>
              <a:t>` = </a:t>
            </a:r>
            <a:r>
              <a:rPr lang="en-US" sz="1800" dirty="0" err="1"/>
              <a:t>b.countrycode</a:t>
            </a:r>
            <a:r>
              <a:rPr lang="en-US" sz="1800" dirty="0"/>
              <a:t> AND </a:t>
            </a:r>
            <a:r>
              <a:rPr lang="en-US" sz="1800" dirty="0" err="1"/>
              <a:t>b.`language</a:t>
            </a:r>
            <a:r>
              <a:rPr lang="en-US" sz="1800" dirty="0"/>
              <a:t>`= '</a:t>
            </a:r>
            <a:r>
              <a:rPr lang="en-US" sz="1800" dirty="0" err="1"/>
              <a:t>spanish</a:t>
            </a:r>
            <a:r>
              <a:rPr lang="en-US" sz="1800" dirty="0"/>
              <a:t>'</a:t>
            </a:r>
          </a:p>
          <a:p>
            <a:pPr lvl="0">
              <a:lnSpc>
                <a:spcPct val="150000"/>
              </a:lnSpc>
            </a:pPr>
            <a:r>
              <a:rPr lang="en-US" sz="1800" dirty="0"/>
              <a:t>WHERE </a:t>
            </a:r>
            <a:r>
              <a:rPr lang="en-US" sz="1800" dirty="0" err="1"/>
              <a:t>a.continent</a:t>
            </a:r>
            <a:r>
              <a:rPr lang="en-US" sz="1800" dirty="0"/>
              <a:t> = 'North America'</a:t>
            </a:r>
            <a:br>
              <a:rPr lang="en-US" sz="1800" dirty="0"/>
            </a:br>
            <a:endParaRPr dirty="0"/>
          </a:p>
        </p:txBody>
      </p:sp>
      <p:cxnSp>
        <p:nvCxnSpPr>
          <p:cNvPr id="252" name="Google Shape;252;p36"/>
          <p:cNvCxnSpPr/>
          <p:nvPr/>
        </p:nvCxnSpPr>
        <p:spPr>
          <a:xfrm rot="10800000" flipH="1">
            <a:off x="9863300" y="4760887"/>
            <a:ext cx="1724100" cy="1800"/>
          </a:xfrm>
          <a:prstGeom prst="straightConnector1">
            <a:avLst/>
          </a:prstGeom>
          <a:noFill/>
          <a:ln w="9525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53" name="Google Shape;25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63300" y="935975"/>
            <a:ext cx="1713100" cy="5617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4" name="Google Shape;254;p36"/>
          <p:cNvCxnSpPr/>
          <p:nvPr/>
        </p:nvCxnSpPr>
        <p:spPr>
          <a:xfrm>
            <a:off x="9968200" y="4760887"/>
            <a:ext cx="1503300" cy="600"/>
          </a:xfrm>
          <a:prstGeom prst="straightConnector1">
            <a:avLst/>
          </a:prstGeom>
          <a:noFill/>
          <a:ln w="9525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 dirty="0"/>
              <a:t>Full Outer Join</a:t>
            </a:r>
            <a:endParaRPr sz="4800" dirty="0"/>
          </a:p>
        </p:txBody>
      </p:sp>
      <p:sp>
        <p:nvSpPr>
          <p:cNvPr id="207" name="Google Shape;207;p31"/>
          <p:cNvSpPr txBox="1"/>
          <p:nvPr/>
        </p:nvSpPr>
        <p:spPr>
          <a:xfrm>
            <a:off x="168729" y="2533135"/>
            <a:ext cx="4674204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                    </a:t>
            </a:r>
            <a:r>
              <a:rPr lang="en-US" sz="2400" u="sng" dirty="0"/>
              <a:t>Syntax</a:t>
            </a:r>
            <a:br>
              <a:rPr lang="en-US" sz="2400" dirty="0"/>
            </a:br>
            <a:r>
              <a:rPr lang="en-US" sz="1800" dirty="0"/>
              <a:t>SELECT &lt;columns&gt; </a:t>
            </a:r>
            <a:br>
              <a:rPr lang="en-US" sz="1800" dirty="0"/>
            </a:br>
            <a:r>
              <a:rPr lang="en-US" sz="1800" dirty="0"/>
              <a:t>FROM </a:t>
            </a:r>
            <a:r>
              <a:rPr lang="en-US" sz="1800" dirty="0">
                <a:solidFill>
                  <a:srgbClr val="4A86E8"/>
                </a:solidFill>
              </a:rPr>
              <a:t>&lt;table&gt; AS &lt;alias&gt;</a:t>
            </a:r>
            <a:br>
              <a:rPr lang="en-US" sz="1800" dirty="0"/>
            </a:br>
            <a:r>
              <a:rPr lang="en-US" sz="1800" b="1" dirty="0">
                <a:solidFill>
                  <a:srgbClr val="6AA84F"/>
                </a:solidFill>
              </a:rPr>
              <a:t>FULL OUTER JOIN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4A86E8"/>
                </a:solidFill>
              </a:rPr>
              <a:t>&lt;table&gt; AS &lt;alias2&gt; </a:t>
            </a:r>
            <a:endParaRPr sz="1800" dirty="0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9900"/>
                </a:solidFill>
              </a:rPr>
              <a:t>ON &lt;alias&gt;.&lt;table column&gt;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9900"/>
                </a:solidFill>
              </a:rPr>
              <a:t>       = &lt;alias2&gt;.&lt;column&gt;</a:t>
            </a:r>
            <a:endParaRPr sz="1800" dirty="0">
              <a:solidFill>
                <a:srgbClr val="FF99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F14FD8-D04C-4F22-97A5-9F0BBC154EAA}"/>
              </a:ext>
            </a:extLst>
          </p:cNvPr>
          <p:cNvSpPr/>
          <p:nvPr/>
        </p:nvSpPr>
        <p:spPr>
          <a:xfrm>
            <a:off x="6090745" y="5891669"/>
            <a:ext cx="44710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https://datapractices.org/courseware/2_7.html</a:t>
            </a:r>
            <a:endParaRPr lang="en-US"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69D155-54E7-4894-99A3-CF9E780D4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2933" y="1947672"/>
            <a:ext cx="7033698" cy="394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154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/>
              <a:t>Full Outer Join - Example</a:t>
            </a:r>
            <a:endParaRPr/>
          </a:p>
        </p:txBody>
      </p:sp>
      <p:sp>
        <p:nvSpPr>
          <p:cNvPr id="221" name="Google Shape;221;p33"/>
          <p:cNvSpPr txBox="1"/>
          <p:nvPr/>
        </p:nvSpPr>
        <p:spPr>
          <a:xfrm>
            <a:off x="5125510" y="1535362"/>
            <a:ext cx="7138477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/>
              <a:t>Question</a:t>
            </a:r>
            <a:r>
              <a:rPr lang="en-US" sz="2400" dirty="0"/>
              <a:t>: “</a:t>
            </a:r>
            <a:r>
              <a:rPr lang="en-US" sz="2400" dirty="0">
                <a:solidFill>
                  <a:srgbClr val="FF0000"/>
                </a:solidFill>
              </a:rPr>
              <a:t>List the names for all South American countries that speak/don’t speak </a:t>
            </a:r>
            <a:r>
              <a:rPr lang="en-US" sz="2400" dirty="0" err="1">
                <a:solidFill>
                  <a:srgbClr val="FF0000"/>
                </a:solidFill>
              </a:rPr>
              <a:t>Portugese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70C0"/>
                </a:solidFill>
              </a:rPr>
              <a:t>while including all other spoken languages</a:t>
            </a:r>
            <a:r>
              <a:rPr lang="en-US" sz="2400" dirty="0"/>
              <a:t>”                 </a:t>
            </a:r>
            <a:endParaRPr sz="24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             			</a:t>
            </a:r>
            <a:endParaRPr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1EC6E2-DC7A-4B75-93B3-DFDC83532D0F}"/>
              </a:ext>
            </a:extLst>
          </p:cNvPr>
          <p:cNvSpPr/>
          <p:nvPr/>
        </p:nvSpPr>
        <p:spPr>
          <a:xfrm>
            <a:off x="-1" y="1923597"/>
            <a:ext cx="6096001" cy="4524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800" b="1" u="sng" dirty="0"/>
              <a:t>MySQL Example</a:t>
            </a:r>
          </a:p>
          <a:p>
            <a:pPr marL="457200" lvl="0">
              <a:lnSpc>
                <a:spcPct val="150000"/>
              </a:lnSpc>
            </a:pPr>
            <a:r>
              <a:rPr lang="en-US" sz="1600" dirty="0"/>
              <a:t>SELECT </a:t>
            </a:r>
            <a:r>
              <a:rPr lang="en-US" sz="1600" dirty="0" err="1"/>
              <a:t>a.`code</a:t>
            </a:r>
            <a:r>
              <a:rPr lang="en-US" sz="1600" dirty="0"/>
              <a:t>` AS </a:t>
            </a:r>
            <a:r>
              <a:rPr lang="en-US" sz="1600" dirty="0" err="1"/>
              <a:t>country_code</a:t>
            </a:r>
            <a:r>
              <a:rPr lang="en-US" sz="1600" dirty="0"/>
              <a:t>, </a:t>
            </a:r>
            <a:r>
              <a:rPr lang="en-US" sz="1600" dirty="0" err="1"/>
              <a:t>b.`language</a:t>
            </a:r>
            <a:r>
              <a:rPr lang="en-US" sz="1600" dirty="0"/>
              <a:t>` </a:t>
            </a:r>
          </a:p>
          <a:p>
            <a:pPr marL="457200" lvl="0">
              <a:lnSpc>
                <a:spcPct val="150000"/>
              </a:lnSpc>
            </a:pPr>
            <a:r>
              <a:rPr lang="en-US" sz="1600" dirty="0"/>
              <a:t>FROM </a:t>
            </a:r>
            <a:r>
              <a:rPr lang="en-US" sz="1600" dirty="0" err="1"/>
              <a:t>world.country</a:t>
            </a:r>
            <a:r>
              <a:rPr lang="en-US" sz="1600" dirty="0"/>
              <a:t> AS a</a:t>
            </a:r>
          </a:p>
          <a:p>
            <a:pPr marL="457200" lvl="0">
              <a:lnSpc>
                <a:spcPct val="150000"/>
              </a:lnSpc>
            </a:pPr>
            <a:r>
              <a:rPr lang="en-US" sz="1600" b="1" dirty="0">
                <a:solidFill>
                  <a:srgbClr val="FF0000"/>
                </a:solidFill>
              </a:rPr>
              <a:t>LEFT JOIN </a:t>
            </a:r>
            <a:r>
              <a:rPr lang="en-US" sz="1600" dirty="0" err="1"/>
              <a:t>world.countrylanguage</a:t>
            </a:r>
            <a:r>
              <a:rPr lang="en-US" sz="1600" dirty="0"/>
              <a:t> AS b </a:t>
            </a:r>
          </a:p>
          <a:p>
            <a:pPr marL="457200" lvl="0">
              <a:lnSpc>
                <a:spcPct val="150000"/>
              </a:lnSpc>
            </a:pPr>
            <a:r>
              <a:rPr lang="en-US" sz="1600" dirty="0"/>
              <a:t>ON </a:t>
            </a:r>
            <a:r>
              <a:rPr lang="en-US" sz="1600" dirty="0" err="1"/>
              <a:t>a.`code</a:t>
            </a:r>
            <a:r>
              <a:rPr lang="en-US" sz="1600" dirty="0"/>
              <a:t>`=</a:t>
            </a:r>
            <a:r>
              <a:rPr lang="en-US" sz="1600" dirty="0" err="1"/>
              <a:t>b.countrycode</a:t>
            </a:r>
            <a:r>
              <a:rPr lang="en-US" sz="1600" dirty="0"/>
              <a:t> AND </a:t>
            </a:r>
            <a:r>
              <a:rPr lang="en-US" sz="1600" dirty="0" err="1"/>
              <a:t>b.`language</a:t>
            </a:r>
            <a:r>
              <a:rPr lang="en-US" sz="1600" dirty="0"/>
              <a:t>`='Portuguese’</a:t>
            </a:r>
          </a:p>
          <a:p>
            <a:pPr marL="457200" lvl="0">
              <a:lnSpc>
                <a:spcPct val="150000"/>
              </a:lnSpc>
            </a:pPr>
            <a:r>
              <a:rPr lang="en-US" sz="1600" dirty="0"/>
              <a:t>WHERE </a:t>
            </a:r>
            <a:r>
              <a:rPr lang="en-US" sz="1600" dirty="0" err="1"/>
              <a:t>a.continent</a:t>
            </a:r>
            <a:r>
              <a:rPr lang="en-US" sz="1600" dirty="0"/>
              <a:t> = 'South America’</a:t>
            </a:r>
          </a:p>
          <a:p>
            <a:pPr marL="457200" lvl="0">
              <a:lnSpc>
                <a:spcPct val="150000"/>
              </a:lnSpc>
            </a:pPr>
            <a:r>
              <a:rPr lang="en-US" sz="1600" b="1" dirty="0">
                <a:solidFill>
                  <a:srgbClr val="00B050"/>
                </a:solidFill>
              </a:rPr>
              <a:t>UNION</a:t>
            </a:r>
          </a:p>
          <a:p>
            <a:pPr marL="457200" lvl="0">
              <a:lnSpc>
                <a:spcPct val="150000"/>
              </a:lnSpc>
            </a:pPr>
            <a:r>
              <a:rPr lang="en-US" sz="1600" dirty="0"/>
              <a:t>SELECT ‘’ AS </a:t>
            </a:r>
            <a:r>
              <a:rPr lang="en-US" sz="1600" dirty="0" err="1"/>
              <a:t>country_code</a:t>
            </a:r>
            <a:r>
              <a:rPr lang="en-US" sz="1600" dirty="0"/>
              <a:t>, </a:t>
            </a:r>
            <a:r>
              <a:rPr lang="en-US" sz="1600" dirty="0" err="1"/>
              <a:t>b.`language</a:t>
            </a:r>
            <a:r>
              <a:rPr lang="en-US" sz="1600" dirty="0"/>
              <a:t>` </a:t>
            </a:r>
          </a:p>
          <a:p>
            <a:pPr marL="457200" lvl="0">
              <a:lnSpc>
                <a:spcPct val="150000"/>
              </a:lnSpc>
            </a:pPr>
            <a:r>
              <a:rPr lang="en-US" sz="1600" dirty="0"/>
              <a:t>FROM </a:t>
            </a:r>
            <a:r>
              <a:rPr lang="en-US" sz="1600" dirty="0" err="1"/>
              <a:t>world.country</a:t>
            </a:r>
            <a:r>
              <a:rPr lang="en-US" sz="1600" dirty="0"/>
              <a:t> AS a</a:t>
            </a:r>
          </a:p>
          <a:p>
            <a:pPr marL="457200" lvl="0">
              <a:lnSpc>
                <a:spcPct val="150000"/>
              </a:lnSpc>
            </a:pPr>
            <a:r>
              <a:rPr lang="en-US" sz="1600" b="1" dirty="0">
                <a:solidFill>
                  <a:srgbClr val="0070C0"/>
                </a:solidFill>
              </a:rPr>
              <a:t>RIGHT JOIN </a:t>
            </a:r>
            <a:r>
              <a:rPr lang="en-US" sz="1600" dirty="0" err="1"/>
              <a:t>world.countrylanguage</a:t>
            </a:r>
            <a:r>
              <a:rPr lang="en-US" sz="1600" dirty="0"/>
              <a:t> AS b                               ON </a:t>
            </a:r>
            <a:r>
              <a:rPr lang="en-US" sz="1600" dirty="0" err="1"/>
              <a:t>a.`code</a:t>
            </a:r>
            <a:r>
              <a:rPr lang="en-US" sz="1600" dirty="0"/>
              <a:t>`=</a:t>
            </a:r>
            <a:r>
              <a:rPr lang="en-US" sz="1600" dirty="0" err="1"/>
              <a:t>b.countrycode</a:t>
            </a:r>
            <a:endParaRPr lang="en-US" sz="1600" dirty="0"/>
          </a:p>
          <a:p>
            <a:pPr marL="457200" lvl="0">
              <a:lnSpc>
                <a:spcPct val="150000"/>
              </a:lnSpc>
            </a:pPr>
            <a:r>
              <a:rPr lang="en-US" sz="1600" dirty="0"/>
              <a:t>WHERE </a:t>
            </a:r>
            <a:r>
              <a:rPr lang="en-US" sz="1600" dirty="0" err="1"/>
              <a:t>a.continent</a:t>
            </a:r>
            <a:r>
              <a:rPr lang="en-US" sz="1600" dirty="0"/>
              <a:t> = 'South America'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9F4C23-2154-499E-90A5-241D78F9D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4761" y="3253891"/>
            <a:ext cx="2139977" cy="352225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45DE4E7-CF83-44FD-85DF-ED79B3576792}"/>
              </a:ext>
            </a:extLst>
          </p:cNvPr>
          <p:cNvSpPr/>
          <p:nvPr/>
        </p:nvSpPr>
        <p:spPr>
          <a:xfrm>
            <a:off x="7624761" y="3253891"/>
            <a:ext cx="2139977" cy="25849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976BB1-6834-4169-A4E3-EB90BC663BC7}"/>
              </a:ext>
            </a:extLst>
          </p:cNvPr>
          <p:cNvSpPr/>
          <p:nvPr/>
        </p:nvSpPr>
        <p:spPr>
          <a:xfrm>
            <a:off x="8442669" y="5838825"/>
            <a:ext cx="1334060" cy="937325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ctrTitle"/>
          </p:nvPr>
        </p:nvSpPr>
        <p:spPr>
          <a:xfrm>
            <a:off x="972825" y="697317"/>
            <a:ext cx="10250700" cy="221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Exercises</a:t>
            </a:r>
            <a:endParaRPr/>
          </a:p>
        </p:txBody>
      </p:sp>
      <p:sp>
        <p:nvSpPr>
          <p:cNvPr id="261" name="Google Shape;261;p37"/>
          <p:cNvSpPr txBox="1"/>
          <p:nvPr/>
        </p:nvSpPr>
        <p:spPr>
          <a:xfrm>
            <a:off x="107375" y="1692675"/>
            <a:ext cx="6571500" cy="6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u="sng" dirty="0"/>
              <a:t>SQL Joins &amp; Unions</a:t>
            </a:r>
            <a:endParaRPr sz="1800" b="1" u="sng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u="sn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1. Using a union on the </a:t>
            </a:r>
            <a:r>
              <a:rPr lang="en-US" sz="1800" dirty="0" err="1"/>
              <a:t>world.country</a:t>
            </a:r>
            <a:r>
              <a:rPr lang="en-US" sz="1800" dirty="0"/>
              <a:t> table, combine all countries (repeating) with a life expectancy of &gt; 80 years </a:t>
            </a:r>
            <a:r>
              <a:rPr lang="en-US" sz="1800" u="sng" dirty="0"/>
              <a:t>or</a:t>
            </a:r>
            <a:r>
              <a:rPr lang="en-US" sz="1800" dirty="0"/>
              <a:t> a GNP &gt; 1000000, with no repeats.   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2.  List all official languages spoken in the 'Southeast Asia' region.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3.  List all the countries in North America, then match (left join)  the “percentage” of the population that speaks English. 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4. In the “world” schema, obtain the name of all cities in North America that have a population over 1M, where the primary language is English or Spanish (with repeats).</a:t>
            </a:r>
            <a:endParaRPr sz="1800" dirty="0"/>
          </a:p>
        </p:txBody>
      </p:sp>
      <p:pic>
        <p:nvPicPr>
          <p:cNvPr id="262" name="Google Shape;26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7775" y="2443275"/>
            <a:ext cx="5674225" cy="344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 dirty="0"/>
              <a:t>Class 3 Review – Data Storage</a:t>
            </a:r>
            <a:endParaRPr sz="4800" dirty="0"/>
          </a:p>
        </p:txBody>
      </p:sp>
      <p:sp>
        <p:nvSpPr>
          <p:cNvPr id="198" name="Google Shape;198;p30"/>
          <p:cNvSpPr txBox="1"/>
          <p:nvPr/>
        </p:nvSpPr>
        <p:spPr>
          <a:xfrm>
            <a:off x="8285450" y="2016100"/>
            <a:ext cx="14967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FF00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30"/>
          <p:cNvSpPr txBox="1"/>
          <p:nvPr/>
        </p:nvSpPr>
        <p:spPr>
          <a:xfrm>
            <a:off x="238158" y="2016100"/>
            <a:ext cx="5222841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400" b="1" u="sng" dirty="0"/>
              <a:t>Data Storage</a:t>
            </a:r>
            <a:endParaRPr sz="2400" b="1" u="sng"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Create and delete databases</a:t>
            </a: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Create and delete tables</a:t>
            </a: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Create tables with constraints</a:t>
            </a: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Add and delete table fields</a:t>
            </a: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Add and delete table constraints</a:t>
            </a: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Insert data into tables (</a:t>
            </a:r>
            <a:r>
              <a:rPr lang="en-US" sz="2400" dirty="0" err="1"/>
              <a:t>Manual,Code</a:t>
            </a:r>
            <a:r>
              <a:rPr lang="en-US" sz="2400" dirty="0"/>
              <a:t>)</a:t>
            </a: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Import data from SQL and CSV files</a:t>
            </a: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sz="2400" dirty="0"/>
          </a:p>
        </p:txBody>
      </p:sp>
      <p:pic>
        <p:nvPicPr>
          <p:cNvPr id="1026" name="Picture 2" descr="SQL ddl | Data Definition Language in SQL - sql - sql tutorial ...">
            <a:extLst>
              <a:ext uri="{FF2B5EF4-FFF2-40B4-BE49-F238E27FC236}">
                <a16:creationId xmlns:a16="http://schemas.microsoft.com/office/drawing/2014/main" id="{BBA3FD21-1B41-4F1D-92D8-50081331D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044" y="2016100"/>
            <a:ext cx="6096000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 dirty="0"/>
              <a:t>Class 4 Objectives</a:t>
            </a:r>
            <a:endParaRPr sz="4800" dirty="0"/>
          </a:p>
        </p:txBody>
      </p:sp>
      <p:sp>
        <p:nvSpPr>
          <p:cNvPr id="200" name="Google Shape;200;p30"/>
          <p:cNvSpPr txBox="1"/>
          <p:nvPr/>
        </p:nvSpPr>
        <p:spPr>
          <a:xfrm>
            <a:off x="220522" y="1832178"/>
            <a:ext cx="11971477" cy="36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400" b="1" u="sng" dirty="0"/>
              <a:t>Joining &amp; Merging Data </a:t>
            </a:r>
            <a:endParaRPr sz="2400" dirty="0"/>
          </a:p>
          <a:p>
            <a:pPr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u="sng" dirty="0"/>
              <a:t>Joining Data - inner, outer and left</a:t>
            </a:r>
            <a:r>
              <a:rPr lang="en-US" sz="2400" dirty="0"/>
              <a:t>             </a:t>
            </a:r>
            <a:r>
              <a:rPr lang="en-US" sz="2400" u="sng" dirty="0"/>
              <a:t>Merging/Appending Data – Union/Union All</a:t>
            </a: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2400"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dirty="0"/>
              <a:t> </a:t>
            </a:r>
            <a:endParaRPr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D909CA-EA2D-4E39-8E60-7C6B6FEC8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837" y="3187347"/>
            <a:ext cx="6257925" cy="28765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D65709-38D8-43FE-8842-D4FE68BA9B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522" y="3118947"/>
            <a:ext cx="5374217" cy="31981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>
            <a:spLocks noGrp="1"/>
          </p:cNvSpPr>
          <p:nvPr>
            <p:ph type="ctrTitle"/>
          </p:nvPr>
        </p:nvSpPr>
        <p:spPr>
          <a:xfrm>
            <a:off x="913800" y="609600"/>
            <a:ext cx="1119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200"/>
              <a:t>What is the need for data manipulation?</a:t>
            </a:r>
            <a:endParaRPr sz="4200"/>
          </a:p>
        </p:txBody>
      </p:sp>
      <p:sp>
        <p:nvSpPr>
          <p:cNvPr id="186" name="Google Shape;186;p28"/>
          <p:cNvSpPr/>
          <p:nvPr/>
        </p:nvSpPr>
        <p:spPr>
          <a:xfrm>
            <a:off x="1228375" y="1998825"/>
            <a:ext cx="10139536" cy="252802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subTitle" idx="1"/>
          </p:nvPr>
        </p:nvSpPr>
        <p:spPr>
          <a:xfrm>
            <a:off x="1077723" y="1998825"/>
            <a:ext cx="5479200" cy="40587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1710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Creating new datasets &amp; Combine disparate data sets</a:t>
            </a:r>
            <a:endParaRPr sz="2400" dirty="0"/>
          </a:p>
          <a:p>
            <a:pPr marL="342900" lvl="0" indent="-217100" algn="l" rtl="0"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sz="2400" dirty="0"/>
          </a:p>
          <a:p>
            <a:pPr marL="342900" lvl="0" indent="-21710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Perform common queries, aggregations, and joins</a:t>
            </a:r>
            <a:endParaRPr sz="2400" dirty="0"/>
          </a:p>
          <a:p>
            <a:pPr marL="342900" lvl="0" indent="-217100" algn="l" rtl="0"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sz="2400" dirty="0"/>
          </a:p>
          <a:p>
            <a:pPr marL="342900" lvl="0" indent="-21710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Adding, removing, or modifying data</a:t>
            </a:r>
            <a:endParaRPr sz="2400" dirty="0"/>
          </a:p>
          <a:p>
            <a:pPr marL="36899" lvl="0" indent="0" algn="l" rtl="0"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sz="2400" dirty="0"/>
          </a:p>
          <a:p>
            <a:pPr marL="342900" lvl="0" indent="-21710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Extracting and Storing Data</a:t>
            </a:r>
            <a:endParaRPr sz="2400" dirty="0"/>
          </a:p>
        </p:txBody>
      </p:sp>
      <p:sp>
        <p:nvSpPr>
          <p:cNvPr id="188" name="Google Shape;188;p28"/>
          <p:cNvSpPr txBox="1">
            <a:spLocks noGrp="1"/>
          </p:cNvSpPr>
          <p:nvPr>
            <p:ph type="body" idx="4294967295"/>
          </p:nvPr>
        </p:nvSpPr>
        <p:spPr>
          <a:xfrm>
            <a:off x="6510750" y="1987534"/>
            <a:ext cx="3773428" cy="40587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695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Creation/Extraction</a:t>
            </a: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342900" lvl="0" indent="-3695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Transforming data</a:t>
            </a: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sz="2400" dirty="0"/>
          </a:p>
          <a:p>
            <a:pPr marL="342900" lvl="0" indent="-3695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Cleaning data</a:t>
            </a:r>
            <a:br>
              <a:rPr lang="en-US" sz="2400" dirty="0"/>
            </a:br>
            <a:endParaRPr sz="2400" dirty="0"/>
          </a:p>
          <a:p>
            <a:pPr marL="342900" lvl="0" indent="-3695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Storage &amp; Retrieval</a:t>
            </a: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/>
              <a:t>How do you combine data?</a:t>
            </a:r>
            <a:endParaRPr sz="4800"/>
          </a:p>
        </p:txBody>
      </p:sp>
      <p:sp>
        <p:nvSpPr>
          <p:cNvPr id="200" name="Google Shape;200;p30"/>
          <p:cNvSpPr txBox="1"/>
          <p:nvPr/>
        </p:nvSpPr>
        <p:spPr>
          <a:xfrm>
            <a:off x="437541" y="2845225"/>
            <a:ext cx="33492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/>
              <a:t>Answer</a:t>
            </a:r>
            <a:r>
              <a:rPr lang="en-US" sz="2400" b="1" dirty="0"/>
              <a:t>: </a:t>
            </a:r>
            <a:endParaRPr sz="24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SQL Joins can be done using WHERE          or JOIN clauses!</a:t>
            </a:r>
            <a:br>
              <a:rPr lang="en-US" sz="2400" dirty="0"/>
            </a:br>
            <a:br>
              <a:rPr lang="en-US" sz="2400" dirty="0"/>
            </a:b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pic>
        <p:nvPicPr>
          <p:cNvPr id="201" name="Google Shape;20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7676" y="1488975"/>
            <a:ext cx="7430644" cy="52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 dirty="0"/>
              <a:t>Inner Join</a:t>
            </a:r>
            <a:endParaRPr sz="4800" dirty="0"/>
          </a:p>
        </p:txBody>
      </p:sp>
      <p:sp>
        <p:nvSpPr>
          <p:cNvPr id="207" name="Google Shape;207;p31"/>
          <p:cNvSpPr txBox="1"/>
          <p:nvPr/>
        </p:nvSpPr>
        <p:spPr>
          <a:xfrm>
            <a:off x="422729" y="2520266"/>
            <a:ext cx="4674204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                    </a:t>
            </a:r>
            <a:r>
              <a:rPr lang="en-US" sz="2400" u="sng" dirty="0"/>
              <a:t>Syntax</a:t>
            </a:r>
            <a:br>
              <a:rPr lang="en-US" sz="2400" dirty="0"/>
            </a:br>
            <a:r>
              <a:rPr lang="en-US" sz="1800" dirty="0"/>
              <a:t>SELECT &lt;columns&gt; </a:t>
            </a:r>
            <a:br>
              <a:rPr lang="en-US" sz="1800" dirty="0"/>
            </a:br>
            <a:r>
              <a:rPr lang="en-US" sz="1800" dirty="0"/>
              <a:t>FROM </a:t>
            </a:r>
            <a:r>
              <a:rPr lang="en-US" sz="1800" dirty="0">
                <a:solidFill>
                  <a:srgbClr val="4A86E8"/>
                </a:solidFill>
              </a:rPr>
              <a:t>&lt;table&gt; AS &lt;alias&gt;</a:t>
            </a:r>
            <a:br>
              <a:rPr lang="en-US" sz="1800" dirty="0"/>
            </a:br>
            <a:r>
              <a:rPr lang="en-US" sz="1800" b="1" dirty="0">
                <a:solidFill>
                  <a:srgbClr val="6AA84F"/>
                </a:solidFill>
              </a:rPr>
              <a:t>INNER JOIN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4A86E8"/>
                </a:solidFill>
              </a:rPr>
              <a:t>&lt;table&gt; AS &lt;alias2&gt; </a:t>
            </a:r>
            <a:endParaRPr sz="1800" dirty="0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9900"/>
                </a:solidFill>
              </a:rPr>
              <a:t>ON &lt;alias&gt;.&lt;table column&gt;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9900"/>
                </a:solidFill>
              </a:rPr>
              <a:t>       = &lt;alias2&gt;.&lt;column&gt;</a:t>
            </a:r>
            <a:endParaRPr sz="1800" dirty="0">
              <a:solidFill>
                <a:srgbClr val="FF99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63F19DD-1C5E-4205-860D-61B6F1CAE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2933" y="2067453"/>
            <a:ext cx="6820082" cy="382421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F14FD8-D04C-4F22-97A5-9F0BBC154EAA}"/>
              </a:ext>
            </a:extLst>
          </p:cNvPr>
          <p:cNvSpPr/>
          <p:nvPr/>
        </p:nvSpPr>
        <p:spPr>
          <a:xfrm>
            <a:off x="6090745" y="5891669"/>
            <a:ext cx="44710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4"/>
              </a:rPr>
              <a:t>https://datapractices.org/courseware/2_7.html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/>
              <a:t>Inner Join - Example</a:t>
            </a:r>
            <a:endParaRPr sz="4800"/>
          </a:p>
        </p:txBody>
      </p:sp>
      <p:sp>
        <p:nvSpPr>
          <p:cNvPr id="207" name="Google Shape;207;p31"/>
          <p:cNvSpPr txBox="1"/>
          <p:nvPr/>
        </p:nvSpPr>
        <p:spPr>
          <a:xfrm>
            <a:off x="873950" y="2342167"/>
            <a:ext cx="65823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             </a:t>
            </a:r>
            <a:r>
              <a:rPr lang="en-US" sz="2400" u="sng" dirty="0"/>
              <a:t>Example - Official Languages</a:t>
            </a:r>
            <a:br>
              <a:rPr lang="en-US" sz="2400" dirty="0"/>
            </a:br>
            <a:r>
              <a:rPr lang="en-US" sz="1800" dirty="0"/>
              <a:t>SELECT </a:t>
            </a:r>
            <a:r>
              <a:rPr lang="en-US" sz="1800" dirty="0" err="1"/>
              <a:t>a.`name</a:t>
            </a:r>
            <a:r>
              <a:rPr lang="en-US" sz="1800" dirty="0"/>
              <a:t>` AS country, </a:t>
            </a:r>
            <a:r>
              <a:rPr lang="en-US" sz="1800" dirty="0" err="1"/>
              <a:t>b.`language</a:t>
            </a:r>
            <a:r>
              <a:rPr lang="en-US" sz="1800" dirty="0"/>
              <a:t>`    </a:t>
            </a:r>
            <a:br>
              <a:rPr lang="en-US" sz="1800" dirty="0"/>
            </a:br>
            <a:r>
              <a:rPr lang="en-US" sz="1800" dirty="0"/>
              <a:t>FROM </a:t>
            </a:r>
            <a:r>
              <a:rPr lang="en-US" sz="1800" dirty="0" err="1">
                <a:solidFill>
                  <a:srgbClr val="4A86E8"/>
                </a:solidFill>
              </a:rPr>
              <a:t>world.country</a:t>
            </a:r>
            <a:r>
              <a:rPr lang="en-US" sz="1800" dirty="0">
                <a:solidFill>
                  <a:srgbClr val="4A86E8"/>
                </a:solidFill>
              </a:rPr>
              <a:t> as a </a:t>
            </a:r>
            <a:br>
              <a:rPr lang="en-US" sz="1800" dirty="0">
                <a:solidFill>
                  <a:srgbClr val="4A86E8"/>
                </a:solidFill>
              </a:rPr>
            </a:br>
            <a:r>
              <a:rPr lang="en-US" sz="1800" b="1" dirty="0">
                <a:solidFill>
                  <a:srgbClr val="6AA84F"/>
                </a:solidFill>
              </a:rPr>
              <a:t>INNER JOIN</a:t>
            </a:r>
            <a:r>
              <a:rPr lang="en-US" sz="1800" b="1" dirty="0"/>
              <a:t> </a:t>
            </a:r>
            <a:r>
              <a:rPr lang="en-US" sz="1800" dirty="0" err="1">
                <a:solidFill>
                  <a:srgbClr val="4A86E8"/>
                </a:solidFill>
              </a:rPr>
              <a:t>world.countrylanguage</a:t>
            </a:r>
            <a:r>
              <a:rPr lang="en-US" sz="1800" dirty="0">
                <a:solidFill>
                  <a:srgbClr val="4A86E8"/>
                </a:solidFill>
              </a:rPr>
              <a:t> AS b </a:t>
            </a:r>
            <a:br>
              <a:rPr lang="en-US" sz="1800" dirty="0"/>
            </a:br>
            <a:r>
              <a:rPr lang="en-US" sz="1800" dirty="0">
                <a:solidFill>
                  <a:srgbClr val="FF9900"/>
                </a:solidFill>
              </a:rPr>
              <a:t>ON </a:t>
            </a:r>
            <a:r>
              <a:rPr lang="en-US" sz="1800" dirty="0" err="1">
                <a:solidFill>
                  <a:srgbClr val="FF9900"/>
                </a:solidFill>
              </a:rPr>
              <a:t>a.code</a:t>
            </a:r>
            <a:r>
              <a:rPr lang="en-US" sz="1800" dirty="0">
                <a:solidFill>
                  <a:srgbClr val="FF9900"/>
                </a:solidFill>
              </a:rPr>
              <a:t> = </a:t>
            </a:r>
            <a:r>
              <a:rPr lang="en-US" sz="1800" dirty="0" err="1">
                <a:solidFill>
                  <a:srgbClr val="FF9900"/>
                </a:solidFill>
              </a:rPr>
              <a:t>b.countrycode</a:t>
            </a:r>
            <a:r>
              <a:rPr lang="en-US" sz="1800" dirty="0">
                <a:solidFill>
                  <a:srgbClr val="FF9900"/>
                </a:solidFill>
              </a:rPr>
              <a:t> and </a:t>
            </a:r>
            <a:r>
              <a:rPr lang="en-US" sz="1800" u="sng" dirty="0">
                <a:solidFill>
                  <a:srgbClr val="FF9900"/>
                </a:solidFill>
              </a:rPr>
              <a:t>b.isofficial ='T'</a:t>
            </a:r>
            <a:br>
              <a:rPr lang="en-US" sz="1800" dirty="0"/>
            </a:b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pic>
        <p:nvPicPr>
          <p:cNvPr id="208" name="Google Shape;20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7868" y="1976004"/>
            <a:ext cx="3182028" cy="3543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5063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 dirty="0"/>
              <a:t>Left Join</a:t>
            </a:r>
            <a:endParaRPr sz="4800" dirty="0"/>
          </a:p>
        </p:txBody>
      </p:sp>
      <p:sp>
        <p:nvSpPr>
          <p:cNvPr id="207" name="Google Shape;207;p31"/>
          <p:cNvSpPr txBox="1"/>
          <p:nvPr/>
        </p:nvSpPr>
        <p:spPr>
          <a:xfrm>
            <a:off x="168729" y="2587999"/>
            <a:ext cx="4674204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                    </a:t>
            </a:r>
            <a:r>
              <a:rPr lang="en-US" sz="2400" u="sng" dirty="0"/>
              <a:t>Syntax</a:t>
            </a:r>
            <a:br>
              <a:rPr lang="en-US" sz="2400" dirty="0"/>
            </a:br>
            <a:r>
              <a:rPr lang="en-US" sz="1800" dirty="0"/>
              <a:t>SELECT &lt;columns&gt; </a:t>
            </a:r>
            <a:br>
              <a:rPr lang="en-US" sz="1800" dirty="0"/>
            </a:br>
            <a:r>
              <a:rPr lang="en-US" sz="1800" dirty="0"/>
              <a:t>FROM </a:t>
            </a:r>
            <a:r>
              <a:rPr lang="en-US" sz="1800" dirty="0">
                <a:solidFill>
                  <a:srgbClr val="4A86E8"/>
                </a:solidFill>
              </a:rPr>
              <a:t>&lt;table&gt; AS &lt;alias&gt;</a:t>
            </a:r>
            <a:br>
              <a:rPr lang="en-US" sz="1800" dirty="0"/>
            </a:br>
            <a:r>
              <a:rPr lang="en-US" sz="1800" b="1" dirty="0">
                <a:solidFill>
                  <a:srgbClr val="6AA84F"/>
                </a:solidFill>
              </a:rPr>
              <a:t>LEFT JOIN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4A86E8"/>
                </a:solidFill>
              </a:rPr>
              <a:t>&lt;table&gt; AS &lt;alias2&gt; </a:t>
            </a:r>
            <a:endParaRPr sz="1800" dirty="0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9900"/>
                </a:solidFill>
              </a:rPr>
              <a:t>ON &lt;alias&gt;.&lt;table column&gt;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9900"/>
                </a:solidFill>
              </a:rPr>
              <a:t>       = &lt;alias2&gt;.&lt;column&gt;</a:t>
            </a:r>
            <a:endParaRPr sz="1800" dirty="0">
              <a:solidFill>
                <a:srgbClr val="FF99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F14FD8-D04C-4F22-97A5-9F0BBC154EAA}"/>
              </a:ext>
            </a:extLst>
          </p:cNvPr>
          <p:cNvSpPr/>
          <p:nvPr/>
        </p:nvSpPr>
        <p:spPr>
          <a:xfrm>
            <a:off x="6090745" y="5891669"/>
            <a:ext cx="44710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https://datapractices.org/courseware/2_7.html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8D797B4-1EA7-41CB-8B59-22C1F7195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3883" y="1829047"/>
            <a:ext cx="7229388" cy="405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200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 txBox="1">
            <a:spLocks noGrp="1"/>
          </p:cNvSpPr>
          <p:nvPr>
            <p:ph type="ctrTitle"/>
          </p:nvPr>
        </p:nvSpPr>
        <p:spPr>
          <a:xfrm>
            <a:off x="913795" y="609600"/>
            <a:ext cx="10353900" cy="9705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</a:pPr>
            <a:r>
              <a:rPr lang="en-US" sz="4800"/>
              <a:t>Left Join - Example</a:t>
            </a:r>
            <a:endParaRPr sz="4800"/>
          </a:p>
        </p:txBody>
      </p:sp>
      <p:sp>
        <p:nvSpPr>
          <p:cNvPr id="214" name="Google Shape;214;p32"/>
          <p:cNvSpPr txBox="1"/>
          <p:nvPr/>
        </p:nvSpPr>
        <p:spPr>
          <a:xfrm>
            <a:off x="787400" y="2020925"/>
            <a:ext cx="67087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dirty="0"/>
              <a:t>Question</a:t>
            </a:r>
            <a:r>
              <a:rPr lang="en-US" sz="2400" dirty="0"/>
              <a:t>: “Which countries do/do not speak English as a language?”                 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             			</a:t>
            </a:r>
            <a:r>
              <a:rPr lang="en-US" sz="2400" u="sng" dirty="0"/>
              <a:t>Example</a:t>
            </a:r>
            <a:endParaRPr sz="2400" u="sng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SELECT </a:t>
            </a:r>
            <a:r>
              <a:rPr lang="en-US" sz="2000" dirty="0" err="1"/>
              <a:t>a.`name</a:t>
            </a:r>
            <a:r>
              <a:rPr lang="en-US" sz="2000" dirty="0"/>
              <a:t>` AS country, </a:t>
            </a:r>
            <a:r>
              <a:rPr lang="en-US" sz="2000" dirty="0" err="1"/>
              <a:t>b.`language</a:t>
            </a:r>
            <a:r>
              <a:rPr lang="en-US" sz="2000" dirty="0"/>
              <a:t>`    </a:t>
            </a:r>
            <a:br>
              <a:rPr lang="en-US" sz="2000" dirty="0"/>
            </a:br>
            <a:r>
              <a:rPr lang="en-US" sz="2000" dirty="0"/>
              <a:t>FROM </a:t>
            </a:r>
            <a:r>
              <a:rPr lang="en-US" sz="2000" dirty="0" err="1"/>
              <a:t>world.country</a:t>
            </a:r>
            <a:r>
              <a:rPr lang="en-US" sz="2000" dirty="0"/>
              <a:t> AS a </a:t>
            </a:r>
            <a:br>
              <a:rPr lang="en-US" sz="2000" dirty="0"/>
            </a:br>
            <a:r>
              <a:rPr lang="en-US" sz="2000" dirty="0"/>
              <a:t>LEFT JOIN </a:t>
            </a:r>
            <a:r>
              <a:rPr lang="en-US" sz="2000" dirty="0" err="1"/>
              <a:t>world.countrylanguage</a:t>
            </a:r>
            <a:r>
              <a:rPr lang="en-US" sz="2000" dirty="0"/>
              <a:t> AS b </a:t>
            </a:r>
            <a:br>
              <a:rPr lang="en-US" sz="2000" dirty="0"/>
            </a:br>
            <a:r>
              <a:rPr lang="en-US" sz="2000" dirty="0"/>
              <a:t>ON </a:t>
            </a:r>
            <a:r>
              <a:rPr lang="en-US" sz="2000" dirty="0" err="1"/>
              <a:t>a.code</a:t>
            </a:r>
            <a:r>
              <a:rPr lang="en-US" sz="2000" dirty="0"/>
              <a:t> = </a:t>
            </a:r>
            <a:r>
              <a:rPr lang="en-US" sz="2000" dirty="0" err="1"/>
              <a:t>b.countryCode</a:t>
            </a:r>
            <a:r>
              <a:rPr lang="en-US" sz="2000" dirty="0"/>
              <a:t> AND </a:t>
            </a:r>
            <a:r>
              <a:rPr lang="en-US" sz="2000" dirty="0" err="1"/>
              <a:t>b.`Language</a:t>
            </a:r>
            <a:r>
              <a:rPr lang="en-US" sz="2000" dirty="0"/>
              <a:t>` ='English'</a:t>
            </a:r>
            <a:br>
              <a:rPr lang="en-US" sz="1800" dirty="0"/>
            </a:b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pic>
        <p:nvPicPr>
          <p:cNvPr id="215" name="Google Shape;21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8000" y="2171150"/>
            <a:ext cx="3159700" cy="340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1603</Words>
  <Application>Microsoft Office PowerPoint</Application>
  <PresentationFormat>Widescreen</PresentationFormat>
  <Paragraphs>174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Lustria</vt:lpstr>
      <vt:lpstr>Lato</vt:lpstr>
      <vt:lpstr>Raleway</vt:lpstr>
      <vt:lpstr>Calibri</vt:lpstr>
      <vt:lpstr>Arial</vt:lpstr>
      <vt:lpstr>Streamline</vt:lpstr>
      <vt:lpstr>Joining &amp; Merging Data </vt:lpstr>
      <vt:lpstr>Class 3 Review – Data Storage</vt:lpstr>
      <vt:lpstr>Class 4 Objectives</vt:lpstr>
      <vt:lpstr>What is the need for data manipulation?</vt:lpstr>
      <vt:lpstr>How do you combine data?</vt:lpstr>
      <vt:lpstr>Inner Join</vt:lpstr>
      <vt:lpstr>Inner Join - Example</vt:lpstr>
      <vt:lpstr>Left Join</vt:lpstr>
      <vt:lpstr>Left Join - Example</vt:lpstr>
      <vt:lpstr>SQL Union &amp; Union All</vt:lpstr>
      <vt:lpstr>SQL Union All</vt:lpstr>
      <vt:lpstr>SQL Union</vt:lpstr>
      <vt:lpstr>Full Outer Join</vt:lpstr>
      <vt:lpstr>Full Outer Join - Example</vt:lpstr>
      <vt:lpstr>Exercises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Manipulation Pt. 2 </dc:title>
  <dc:creator>JTB Ventures LLC</dc:creator>
  <cp:lastModifiedBy>Jeremy Bergmann</cp:lastModifiedBy>
  <cp:revision>17</cp:revision>
  <dcterms:modified xsi:type="dcterms:W3CDTF">2020-06-12T15:36:23Z</dcterms:modified>
</cp:coreProperties>
</file>